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3"/>
  </p:notesMasterIdLst>
  <p:sldIdLst>
    <p:sldId id="260" r:id="rId2"/>
    <p:sldId id="257" r:id="rId3"/>
    <p:sldId id="258" r:id="rId4"/>
    <p:sldId id="259" r:id="rId5"/>
    <p:sldId id="262" r:id="rId6"/>
    <p:sldId id="263" r:id="rId7"/>
    <p:sldId id="264" r:id="rId8"/>
    <p:sldId id="261" r:id="rId9"/>
    <p:sldId id="265" r:id="rId10"/>
    <p:sldId id="270" r:id="rId11"/>
    <p:sldId id="271" r:id="rId12"/>
    <p:sldId id="266" r:id="rId13"/>
    <p:sldId id="267" r:id="rId14"/>
    <p:sldId id="269" r:id="rId15"/>
    <p:sldId id="268" r:id="rId16"/>
    <p:sldId id="272" r:id="rId17"/>
    <p:sldId id="273" r:id="rId18"/>
    <p:sldId id="274" r:id="rId19"/>
    <p:sldId id="275" r:id="rId20"/>
    <p:sldId id="276" r:id="rId21"/>
    <p:sldId id="277" r:id="rId22"/>
    <p:sldId id="279" r:id="rId23"/>
    <p:sldId id="280" r:id="rId24"/>
    <p:sldId id="281" r:id="rId25"/>
    <p:sldId id="294" r:id="rId26"/>
    <p:sldId id="295" r:id="rId27"/>
    <p:sldId id="296" r:id="rId28"/>
    <p:sldId id="297" r:id="rId29"/>
    <p:sldId id="298" r:id="rId30"/>
    <p:sldId id="570" r:id="rId31"/>
    <p:sldId id="571" r:id="rId3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709" userDrawn="1">
          <p15:clr>
            <a:srgbClr val="A4A3A4"/>
          </p15:clr>
        </p15:guide>
        <p15:guide id="2" pos="221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0F0"/>
    <a:srgbClr val="262626"/>
    <a:srgbClr val="FF00CB"/>
    <a:srgbClr val="5151FF"/>
    <a:srgbClr val="FF75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6277"/>
    <p:restoredTop sz="94676"/>
  </p:normalViewPr>
  <p:slideViewPr>
    <p:cSldViewPr snapToGrid="0" snapToObjects="1" showGuides="1">
      <p:cViewPr varScale="1">
        <p:scale>
          <a:sx n="120" d="100"/>
          <a:sy n="120" d="100"/>
        </p:scale>
        <p:origin x="1000" y="184"/>
      </p:cViewPr>
      <p:guideLst>
        <p:guide orient="horz" pos="709"/>
        <p:guide pos="2216"/>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0C80036-D26A-B341-B034-B9FD2002476C}" type="datetimeFigureOut">
              <a:rPr lang="ru-RU" smtClean="0"/>
              <a:t>13.09.2023</a:t>
            </a:fld>
            <a:endParaRPr lang="ru-RU"/>
          </a:p>
        </p:txBody>
      </p:sp>
      <p:sp>
        <p:nvSpPr>
          <p:cNvPr id="4" name="Образ слайда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ru-RU"/>
          </a:p>
        </p:txBody>
      </p:sp>
      <p:sp>
        <p:nvSpPr>
          <p:cNvPr id="5" name="Заметки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6" name="Нижний колонтитул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7" name="Номер слайда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C94754B-849D-2349-9DA7-2029B90F5FC9}" type="slidenum">
              <a:rPr lang="ru-RU" smtClean="0"/>
              <a:t>‹#›</a:t>
            </a:fld>
            <a:endParaRPr lang="ru-RU"/>
          </a:p>
        </p:txBody>
      </p:sp>
    </p:spTree>
    <p:extLst>
      <p:ext uri="{BB962C8B-B14F-4D97-AF65-F5344CB8AC3E}">
        <p14:creationId xmlns:p14="http://schemas.microsoft.com/office/powerpoint/2010/main" val="28768958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
        <p:cNvGrpSpPr/>
        <p:nvPr/>
      </p:nvGrpSpPr>
      <p:grpSpPr>
        <a:xfrm>
          <a:off x="0" y="0"/>
          <a:ext cx="0" cy="0"/>
          <a:chOff x="0" y="0"/>
          <a:chExt cx="0" cy="0"/>
        </a:xfrm>
      </p:grpSpPr>
      <p:sp>
        <p:nvSpPr>
          <p:cNvPr id="38" name="Google Shape;38;g16e2a8dc5b_1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 name="Google Shape;39;g16e2a8dc5b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36e89972e_22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36e89972e_2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36e89972e_23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36e89972e_2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36e89972e_22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36e89972e_2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36e89972e_24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36e89972e_2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36e89972e_21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36e89972e_2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36e89972e_21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 name="Google Shape;164;g36e89972e_2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27a7cbd7e7d_2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27a7cbd7e7d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27b581edcf4_1_4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27b581edcf4_1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
        <p:cNvGrpSpPr/>
        <p:nvPr/>
      </p:nvGrpSpPr>
      <p:grpSpPr>
        <a:xfrm>
          <a:off x="0" y="0"/>
          <a:ext cx="0" cy="0"/>
          <a:chOff x="0" y="0"/>
          <a:chExt cx="0" cy="0"/>
        </a:xfrm>
      </p:grpSpPr>
      <p:sp>
        <p:nvSpPr>
          <p:cNvPr id="45" name="Google Shape;45;g16e2a8dc5b_1_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 name="Google Shape;46;g16e2a8dc5b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6e2a8dc5b_1_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6e2a8dc5b_1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16e2a8dc5b_1_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16e2a8dc5b_1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117c7ca14e_0_2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117c7ca14e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419d4d5776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419d4d577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378440c11_0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378440c11_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378440c11_0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g378440c11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36e89972e_0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36e89972e_0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ru-RU"/>
              <a:t>Образец заголовка</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a:t>Образец подзаголовка</a:t>
            </a:r>
            <a:endParaRPr lang="en-US" dirty="0"/>
          </a:p>
        </p:txBody>
      </p:sp>
      <p:sp>
        <p:nvSpPr>
          <p:cNvPr id="4" name="Date Placeholder 3"/>
          <p:cNvSpPr>
            <a:spLocks noGrp="1"/>
          </p:cNvSpPr>
          <p:nvPr>
            <p:ph type="dt" sz="half" idx="10"/>
          </p:nvPr>
        </p:nvSpPr>
        <p:spPr/>
        <p:txBody>
          <a:bodyPr/>
          <a:lstStyle/>
          <a:p>
            <a:fld id="{346252AE-C3AD-F64D-9D8B-E93D532416B6}" type="datetimeFigureOut">
              <a:rPr lang="ru-RU" smtClean="0"/>
              <a:t>13.09.2023</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B33658A9-E26C-2E48-A76A-79B1CD9F917D}" type="slidenum">
              <a:rPr lang="ru-RU" smtClean="0"/>
              <a:t>‹#›</a:t>
            </a:fld>
            <a:endParaRPr lang="ru-RU"/>
          </a:p>
        </p:txBody>
      </p:sp>
    </p:spTree>
    <p:extLst>
      <p:ext uri="{BB962C8B-B14F-4D97-AF65-F5344CB8AC3E}">
        <p14:creationId xmlns:p14="http://schemas.microsoft.com/office/powerpoint/2010/main" val="40922837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3" name="Vertical Text Placeholder 2"/>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10"/>
          </p:nvPr>
        </p:nvSpPr>
        <p:spPr/>
        <p:txBody>
          <a:bodyPr/>
          <a:lstStyle/>
          <a:p>
            <a:fld id="{346252AE-C3AD-F64D-9D8B-E93D532416B6}" type="datetimeFigureOut">
              <a:rPr lang="ru-RU" smtClean="0"/>
              <a:t>13.09.2023</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B33658A9-E26C-2E48-A76A-79B1CD9F917D}" type="slidenum">
              <a:rPr lang="ru-RU" smtClean="0"/>
              <a:t>‹#›</a:t>
            </a:fld>
            <a:endParaRPr lang="ru-RU"/>
          </a:p>
        </p:txBody>
      </p:sp>
    </p:spTree>
    <p:extLst>
      <p:ext uri="{BB962C8B-B14F-4D97-AF65-F5344CB8AC3E}">
        <p14:creationId xmlns:p14="http://schemas.microsoft.com/office/powerpoint/2010/main" val="14780635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ru-RU"/>
              <a:t>Образец заголовка</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10"/>
          </p:nvPr>
        </p:nvSpPr>
        <p:spPr/>
        <p:txBody>
          <a:bodyPr/>
          <a:lstStyle/>
          <a:p>
            <a:fld id="{346252AE-C3AD-F64D-9D8B-E93D532416B6}" type="datetimeFigureOut">
              <a:rPr lang="ru-RU" smtClean="0"/>
              <a:t>13.09.2023</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B33658A9-E26C-2E48-A76A-79B1CD9F917D}" type="slidenum">
              <a:rPr lang="ru-RU" smtClean="0"/>
              <a:t>‹#›</a:t>
            </a:fld>
            <a:endParaRPr lang="ru-RU"/>
          </a:p>
        </p:txBody>
      </p:sp>
    </p:spTree>
    <p:extLst>
      <p:ext uri="{BB962C8B-B14F-4D97-AF65-F5344CB8AC3E}">
        <p14:creationId xmlns:p14="http://schemas.microsoft.com/office/powerpoint/2010/main" val="142151229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4"/>
        <p:cNvGrpSpPr/>
        <p:nvPr/>
      </p:nvGrpSpPr>
      <p:grpSpPr>
        <a:xfrm>
          <a:off x="0" y="0"/>
          <a:ext cx="0" cy="0"/>
          <a:chOff x="0" y="0"/>
          <a:chExt cx="0" cy="0"/>
        </a:xfrm>
      </p:grpSpPr>
      <p:sp>
        <p:nvSpPr>
          <p:cNvPr id="15" name="Google Shape;15;p3"/>
          <p:cNvSpPr txBox="1">
            <a:spLocks noGrp="1"/>
          </p:cNvSpPr>
          <p:nvPr>
            <p:ph type="title"/>
          </p:nvPr>
        </p:nvSpPr>
        <p:spPr>
          <a:xfrm>
            <a:off x="457200" y="274637"/>
            <a:ext cx="8229600" cy="1143200"/>
          </a:xfrm>
          <a:prstGeom prst="rect">
            <a:avLst/>
          </a:prstGeom>
        </p:spPr>
        <p:txBody>
          <a:bodyPr spcFirstLastPara="1" wrap="square" lIns="91425" tIns="91425" rIns="91425" bIns="91425" anchor="b" anchorCtr="0">
            <a:noAutofit/>
          </a:bodyPr>
          <a:lstStyle>
            <a:lvl1pPr lvl="0">
              <a:spcBef>
                <a:spcPts val="0"/>
              </a:spcBef>
              <a:spcAft>
                <a:spcPts val="0"/>
              </a:spcAft>
              <a:buSzPts val="3600"/>
              <a:buNone/>
              <a:defRPr>
                <a:solidFill>
                  <a:srgbClr val="DA0002"/>
                </a:solidFill>
              </a:defRPr>
            </a:lvl1pPr>
            <a:lvl2pPr lvl="1">
              <a:spcBef>
                <a:spcPts val="0"/>
              </a:spcBef>
              <a:spcAft>
                <a:spcPts val="0"/>
              </a:spcAft>
              <a:buSzPts val="3600"/>
              <a:buNone/>
              <a:defRPr>
                <a:solidFill>
                  <a:srgbClr val="DA0002"/>
                </a:solidFill>
              </a:defRPr>
            </a:lvl2pPr>
            <a:lvl3pPr lvl="2">
              <a:spcBef>
                <a:spcPts val="0"/>
              </a:spcBef>
              <a:spcAft>
                <a:spcPts val="0"/>
              </a:spcAft>
              <a:buSzPts val="3600"/>
              <a:buNone/>
              <a:defRPr>
                <a:solidFill>
                  <a:srgbClr val="DA0002"/>
                </a:solidFill>
              </a:defRPr>
            </a:lvl3pPr>
            <a:lvl4pPr lvl="3">
              <a:spcBef>
                <a:spcPts val="0"/>
              </a:spcBef>
              <a:spcAft>
                <a:spcPts val="0"/>
              </a:spcAft>
              <a:buSzPts val="3600"/>
              <a:buNone/>
              <a:defRPr>
                <a:solidFill>
                  <a:srgbClr val="DA0002"/>
                </a:solidFill>
              </a:defRPr>
            </a:lvl4pPr>
            <a:lvl5pPr lvl="4">
              <a:spcBef>
                <a:spcPts val="0"/>
              </a:spcBef>
              <a:spcAft>
                <a:spcPts val="0"/>
              </a:spcAft>
              <a:buSzPts val="3600"/>
              <a:buNone/>
              <a:defRPr>
                <a:solidFill>
                  <a:srgbClr val="DA0002"/>
                </a:solidFill>
              </a:defRPr>
            </a:lvl5pPr>
            <a:lvl6pPr lvl="5">
              <a:spcBef>
                <a:spcPts val="0"/>
              </a:spcBef>
              <a:spcAft>
                <a:spcPts val="0"/>
              </a:spcAft>
              <a:buSzPts val="3600"/>
              <a:buNone/>
              <a:defRPr>
                <a:solidFill>
                  <a:srgbClr val="DA0002"/>
                </a:solidFill>
              </a:defRPr>
            </a:lvl6pPr>
            <a:lvl7pPr lvl="6">
              <a:spcBef>
                <a:spcPts val="0"/>
              </a:spcBef>
              <a:spcAft>
                <a:spcPts val="0"/>
              </a:spcAft>
              <a:buSzPts val="3600"/>
              <a:buNone/>
              <a:defRPr>
                <a:solidFill>
                  <a:srgbClr val="DA0002"/>
                </a:solidFill>
              </a:defRPr>
            </a:lvl7pPr>
            <a:lvl8pPr lvl="7">
              <a:spcBef>
                <a:spcPts val="0"/>
              </a:spcBef>
              <a:spcAft>
                <a:spcPts val="0"/>
              </a:spcAft>
              <a:buSzPts val="3600"/>
              <a:buNone/>
              <a:defRPr>
                <a:solidFill>
                  <a:srgbClr val="DA0002"/>
                </a:solidFill>
              </a:defRPr>
            </a:lvl8pPr>
            <a:lvl9pPr lvl="8">
              <a:spcBef>
                <a:spcPts val="0"/>
              </a:spcBef>
              <a:spcAft>
                <a:spcPts val="0"/>
              </a:spcAft>
              <a:buSzPts val="3600"/>
              <a:buNone/>
              <a:defRPr>
                <a:solidFill>
                  <a:srgbClr val="DA0002"/>
                </a:solidFill>
              </a:defRPr>
            </a:lvl9pPr>
          </a:lstStyle>
          <a:p>
            <a:endParaRPr/>
          </a:p>
        </p:txBody>
      </p:sp>
      <p:sp>
        <p:nvSpPr>
          <p:cNvPr id="16" name="Google Shape;16;p3"/>
          <p:cNvSpPr txBox="1">
            <a:spLocks noGrp="1"/>
          </p:cNvSpPr>
          <p:nvPr>
            <p:ph type="body" idx="1"/>
          </p:nvPr>
        </p:nvSpPr>
        <p:spPr>
          <a:xfrm>
            <a:off x="457200" y="1600200"/>
            <a:ext cx="8229600" cy="4967600"/>
          </a:xfrm>
          <a:prstGeom prst="rect">
            <a:avLst/>
          </a:prstGeom>
        </p:spPr>
        <p:txBody>
          <a:bodyPr spcFirstLastPara="1" wrap="square" lIns="91425" tIns="91425" rIns="91425" bIns="91425" anchor="t" anchorCtr="0">
            <a:noAutofit/>
          </a:bodyPr>
          <a:lstStyle>
            <a:lvl1pPr marL="457200" lvl="0" indent="-419100">
              <a:spcBef>
                <a:spcPts val="600"/>
              </a:spcBef>
              <a:spcAft>
                <a:spcPts val="0"/>
              </a:spcAft>
              <a:buSzPts val="3000"/>
              <a:buChar char="●"/>
              <a:defRPr/>
            </a:lvl1pPr>
            <a:lvl2pPr marL="914400" lvl="1" indent="-381000">
              <a:spcBef>
                <a:spcPts val="0"/>
              </a:spcBef>
              <a:spcAft>
                <a:spcPts val="0"/>
              </a:spcAft>
              <a:buSzPts val="2400"/>
              <a:buChar char="○"/>
              <a:defRPr/>
            </a:lvl2pPr>
            <a:lvl3pPr marL="1371600" lvl="2" indent="-381000">
              <a:spcBef>
                <a:spcPts val="0"/>
              </a:spcBef>
              <a:spcAft>
                <a:spcPts val="0"/>
              </a:spcAft>
              <a:buSzPts val="2400"/>
              <a:buChar char="■"/>
              <a:defRPr/>
            </a:lvl3pPr>
            <a:lvl4pPr marL="1828800" lvl="3" indent="-342900">
              <a:spcBef>
                <a:spcPts val="0"/>
              </a:spcBef>
              <a:spcAft>
                <a:spcPts val="0"/>
              </a:spcAft>
              <a:buSzPts val="1800"/>
              <a:buChar char="●"/>
              <a:defRPr/>
            </a:lvl4pPr>
            <a:lvl5pPr marL="2286000" lvl="4" indent="-342900">
              <a:spcBef>
                <a:spcPts val="0"/>
              </a:spcBef>
              <a:spcAft>
                <a:spcPts val="0"/>
              </a:spcAft>
              <a:buSzPts val="1800"/>
              <a:buChar char="○"/>
              <a:defRPr/>
            </a:lvl5pPr>
            <a:lvl6pPr marL="2743200" lvl="5" indent="-342900">
              <a:spcBef>
                <a:spcPts val="0"/>
              </a:spcBef>
              <a:spcAft>
                <a:spcPts val="0"/>
              </a:spcAft>
              <a:buSzPts val="1800"/>
              <a:buChar char="■"/>
              <a:defRPr/>
            </a:lvl6pPr>
            <a:lvl7pPr marL="3200400" lvl="6" indent="-342900">
              <a:spcBef>
                <a:spcPts val="0"/>
              </a:spcBef>
              <a:spcAft>
                <a:spcPts val="0"/>
              </a:spcAft>
              <a:buSzPts val="1800"/>
              <a:buChar char="●"/>
              <a:defRPr/>
            </a:lvl7pPr>
            <a:lvl8pPr marL="3657600" lvl="7" indent="-342900">
              <a:spcBef>
                <a:spcPts val="0"/>
              </a:spcBef>
              <a:spcAft>
                <a:spcPts val="0"/>
              </a:spcAft>
              <a:buSzPts val="1800"/>
              <a:buChar char="○"/>
              <a:defRPr/>
            </a:lvl8pPr>
            <a:lvl9pPr marL="4114800" lvl="8" indent="-342900">
              <a:spcBef>
                <a:spcPts val="0"/>
              </a:spcBef>
              <a:spcAft>
                <a:spcPts val="0"/>
              </a:spcAft>
              <a:buSzPts val="1800"/>
              <a:buChar char="■"/>
              <a:defRPr/>
            </a:lvl9pPr>
          </a:lstStyle>
          <a:p>
            <a:endParaRPr/>
          </a:p>
        </p:txBody>
      </p:sp>
      <p:cxnSp>
        <p:nvCxnSpPr>
          <p:cNvPr id="17" name="Google Shape;17;p3"/>
          <p:cNvCxnSpPr/>
          <p:nvPr/>
        </p:nvCxnSpPr>
        <p:spPr>
          <a:xfrm>
            <a:off x="457200" y="1524000"/>
            <a:ext cx="8229600" cy="0"/>
          </a:xfrm>
          <a:prstGeom prst="straightConnector1">
            <a:avLst/>
          </a:prstGeom>
          <a:noFill/>
          <a:ln w="50800" cap="flat" cmpd="sng">
            <a:solidFill>
              <a:srgbClr val="DA0002"/>
            </a:solidFill>
            <a:prstDash val="solid"/>
            <a:round/>
            <a:headEnd type="none" w="sm" len="sm"/>
            <a:tailEnd type="none" w="sm" len="sm"/>
          </a:ln>
        </p:spPr>
      </p:cxnSp>
    </p:spTree>
    <p:extLst>
      <p:ext uri="{BB962C8B-B14F-4D97-AF65-F5344CB8AC3E}">
        <p14:creationId xmlns:p14="http://schemas.microsoft.com/office/powerpoint/2010/main" val="27015205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3" name="Content Placeholder 2"/>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10"/>
          </p:nvPr>
        </p:nvSpPr>
        <p:spPr/>
        <p:txBody>
          <a:bodyPr/>
          <a:lstStyle/>
          <a:p>
            <a:fld id="{346252AE-C3AD-F64D-9D8B-E93D532416B6}" type="datetimeFigureOut">
              <a:rPr lang="ru-RU" smtClean="0"/>
              <a:t>13.09.2023</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B33658A9-E26C-2E48-A76A-79B1CD9F917D}" type="slidenum">
              <a:rPr lang="ru-RU" smtClean="0"/>
              <a:t>‹#›</a:t>
            </a:fld>
            <a:endParaRPr lang="ru-RU"/>
          </a:p>
        </p:txBody>
      </p:sp>
    </p:spTree>
    <p:extLst>
      <p:ext uri="{BB962C8B-B14F-4D97-AF65-F5344CB8AC3E}">
        <p14:creationId xmlns:p14="http://schemas.microsoft.com/office/powerpoint/2010/main" val="41685146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ru-RU"/>
              <a:t>Образец заголовка</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a:t>Образец текста</a:t>
            </a:r>
          </a:p>
        </p:txBody>
      </p:sp>
      <p:sp>
        <p:nvSpPr>
          <p:cNvPr id="4" name="Date Placeholder 3"/>
          <p:cNvSpPr>
            <a:spLocks noGrp="1"/>
          </p:cNvSpPr>
          <p:nvPr>
            <p:ph type="dt" sz="half" idx="10"/>
          </p:nvPr>
        </p:nvSpPr>
        <p:spPr/>
        <p:txBody>
          <a:bodyPr/>
          <a:lstStyle/>
          <a:p>
            <a:fld id="{346252AE-C3AD-F64D-9D8B-E93D532416B6}" type="datetimeFigureOut">
              <a:rPr lang="ru-RU" smtClean="0"/>
              <a:t>13.09.2023</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B33658A9-E26C-2E48-A76A-79B1CD9F917D}" type="slidenum">
              <a:rPr lang="ru-RU" smtClean="0"/>
              <a:t>‹#›</a:t>
            </a:fld>
            <a:endParaRPr lang="ru-RU"/>
          </a:p>
        </p:txBody>
      </p:sp>
    </p:spTree>
    <p:extLst>
      <p:ext uri="{BB962C8B-B14F-4D97-AF65-F5344CB8AC3E}">
        <p14:creationId xmlns:p14="http://schemas.microsoft.com/office/powerpoint/2010/main" val="26810998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5" name="Date Placeholder 4"/>
          <p:cNvSpPr>
            <a:spLocks noGrp="1"/>
          </p:cNvSpPr>
          <p:nvPr>
            <p:ph type="dt" sz="half" idx="10"/>
          </p:nvPr>
        </p:nvSpPr>
        <p:spPr/>
        <p:txBody>
          <a:bodyPr/>
          <a:lstStyle/>
          <a:p>
            <a:fld id="{346252AE-C3AD-F64D-9D8B-E93D532416B6}" type="datetimeFigureOut">
              <a:rPr lang="ru-RU" smtClean="0"/>
              <a:t>13.09.2023</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B33658A9-E26C-2E48-A76A-79B1CD9F917D}" type="slidenum">
              <a:rPr lang="ru-RU" smtClean="0"/>
              <a:t>‹#›</a:t>
            </a:fld>
            <a:endParaRPr lang="ru-RU"/>
          </a:p>
        </p:txBody>
      </p:sp>
    </p:spTree>
    <p:extLst>
      <p:ext uri="{BB962C8B-B14F-4D97-AF65-F5344CB8AC3E}">
        <p14:creationId xmlns:p14="http://schemas.microsoft.com/office/powerpoint/2010/main" val="13549778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ru-RU"/>
              <a:t>Образец заголовка</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Content Placeholder 3"/>
          <p:cNvSpPr>
            <a:spLocks noGrp="1"/>
          </p:cNvSpPr>
          <p:nvPr>
            <p:ph sz="half" idx="2"/>
          </p:nvPr>
        </p:nvSpPr>
        <p:spPr>
          <a:xfrm>
            <a:off x="629842" y="2505075"/>
            <a:ext cx="3868340"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Content Placeholder 5"/>
          <p:cNvSpPr>
            <a:spLocks noGrp="1"/>
          </p:cNvSpPr>
          <p:nvPr>
            <p:ph sz="quarter" idx="4"/>
          </p:nvPr>
        </p:nvSpPr>
        <p:spPr>
          <a:xfrm>
            <a:off x="4629150" y="2505075"/>
            <a:ext cx="3887391"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7" name="Date Placeholder 6"/>
          <p:cNvSpPr>
            <a:spLocks noGrp="1"/>
          </p:cNvSpPr>
          <p:nvPr>
            <p:ph type="dt" sz="half" idx="10"/>
          </p:nvPr>
        </p:nvSpPr>
        <p:spPr/>
        <p:txBody>
          <a:bodyPr/>
          <a:lstStyle/>
          <a:p>
            <a:fld id="{346252AE-C3AD-F64D-9D8B-E93D532416B6}" type="datetimeFigureOut">
              <a:rPr lang="ru-RU" smtClean="0"/>
              <a:t>13.09.2023</a:t>
            </a:fld>
            <a:endParaRPr lang="ru-RU"/>
          </a:p>
        </p:txBody>
      </p:sp>
      <p:sp>
        <p:nvSpPr>
          <p:cNvPr id="8" name="Footer Placeholder 7"/>
          <p:cNvSpPr>
            <a:spLocks noGrp="1"/>
          </p:cNvSpPr>
          <p:nvPr>
            <p:ph type="ftr" sz="quarter" idx="11"/>
          </p:nvPr>
        </p:nvSpPr>
        <p:spPr/>
        <p:txBody>
          <a:bodyPr/>
          <a:lstStyle/>
          <a:p>
            <a:endParaRPr lang="ru-RU"/>
          </a:p>
        </p:txBody>
      </p:sp>
      <p:sp>
        <p:nvSpPr>
          <p:cNvPr id="9" name="Slide Number Placeholder 8"/>
          <p:cNvSpPr>
            <a:spLocks noGrp="1"/>
          </p:cNvSpPr>
          <p:nvPr>
            <p:ph type="sldNum" sz="quarter" idx="12"/>
          </p:nvPr>
        </p:nvSpPr>
        <p:spPr/>
        <p:txBody>
          <a:bodyPr/>
          <a:lstStyle/>
          <a:p>
            <a:fld id="{B33658A9-E26C-2E48-A76A-79B1CD9F917D}" type="slidenum">
              <a:rPr lang="ru-RU" smtClean="0"/>
              <a:t>‹#›</a:t>
            </a:fld>
            <a:endParaRPr lang="ru-RU"/>
          </a:p>
        </p:txBody>
      </p:sp>
    </p:spTree>
    <p:extLst>
      <p:ext uri="{BB962C8B-B14F-4D97-AF65-F5344CB8AC3E}">
        <p14:creationId xmlns:p14="http://schemas.microsoft.com/office/powerpoint/2010/main" val="5833615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3" name="Date Placeholder 2"/>
          <p:cNvSpPr>
            <a:spLocks noGrp="1"/>
          </p:cNvSpPr>
          <p:nvPr>
            <p:ph type="dt" sz="half" idx="10"/>
          </p:nvPr>
        </p:nvSpPr>
        <p:spPr/>
        <p:txBody>
          <a:bodyPr/>
          <a:lstStyle/>
          <a:p>
            <a:fld id="{346252AE-C3AD-F64D-9D8B-E93D532416B6}" type="datetimeFigureOut">
              <a:rPr lang="ru-RU" smtClean="0"/>
              <a:t>13.09.2023</a:t>
            </a:fld>
            <a:endParaRPr lang="ru-RU"/>
          </a:p>
        </p:txBody>
      </p:sp>
      <p:sp>
        <p:nvSpPr>
          <p:cNvPr id="4" name="Footer Placeholder 3"/>
          <p:cNvSpPr>
            <a:spLocks noGrp="1"/>
          </p:cNvSpPr>
          <p:nvPr>
            <p:ph type="ftr" sz="quarter" idx="11"/>
          </p:nvPr>
        </p:nvSpPr>
        <p:spPr/>
        <p:txBody>
          <a:bodyPr/>
          <a:lstStyle/>
          <a:p>
            <a:endParaRPr lang="ru-RU"/>
          </a:p>
        </p:txBody>
      </p:sp>
      <p:sp>
        <p:nvSpPr>
          <p:cNvPr id="5" name="Slide Number Placeholder 4"/>
          <p:cNvSpPr>
            <a:spLocks noGrp="1"/>
          </p:cNvSpPr>
          <p:nvPr>
            <p:ph type="sldNum" sz="quarter" idx="12"/>
          </p:nvPr>
        </p:nvSpPr>
        <p:spPr/>
        <p:txBody>
          <a:bodyPr/>
          <a:lstStyle/>
          <a:p>
            <a:fld id="{B33658A9-E26C-2E48-A76A-79B1CD9F917D}" type="slidenum">
              <a:rPr lang="ru-RU" smtClean="0"/>
              <a:t>‹#›</a:t>
            </a:fld>
            <a:endParaRPr lang="ru-RU"/>
          </a:p>
        </p:txBody>
      </p:sp>
    </p:spTree>
    <p:extLst>
      <p:ext uri="{BB962C8B-B14F-4D97-AF65-F5344CB8AC3E}">
        <p14:creationId xmlns:p14="http://schemas.microsoft.com/office/powerpoint/2010/main" val="17212146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46252AE-C3AD-F64D-9D8B-E93D532416B6}" type="datetimeFigureOut">
              <a:rPr lang="ru-RU" smtClean="0"/>
              <a:t>13.09.2023</a:t>
            </a:fld>
            <a:endParaRPr lang="ru-RU"/>
          </a:p>
        </p:txBody>
      </p:sp>
      <p:sp>
        <p:nvSpPr>
          <p:cNvPr id="3" name="Footer Placeholder 2"/>
          <p:cNvSpPr>
            <a:spLocks noGrp="1"/>
          </p:cNvSpPr>
          <p:nvPr>
            <p:ph type="ftr" sz="quarter" idx="11"/>
          </p:nvPr>
        </p:nvSpPr>
        <p:spPr/>
        <p:txBody>
          <a:bodyPr/>
          <a:lstStyle/>
          <a:p>
            <a:endParaRPr lang="ru-RU"/>
          </a:p>
        </p:txBody>
      </p:sp>
      <p:sp>
        <p:nvSpPr>
          <p:cNvPr id="4" name="Slide Number Placeholder 3"/>
          <p:cNvSpPr>
            <a:spLocks noGrp="1"/>
          </p:cNvSpPr>
          <p:nvPr>
            <p:ph type="sldNum" sz="quarter" idx="12"/>
          </p:nvPr>
        </p:nvSpPr>
        <p:spPr/>
        <p:txBody>
          <a:bodyPr/>
          <a:lstStyle/>
          <a:p>
            <a:fld id="{B33658A9-E26C-2E48-A76A-79B1CD9F917D}" type="slidenum">
              <a:rPr lang="ru-RU" smtClean="0"/>
              <a:t>‹#›</a:t>
            </a:fld>
            <a:endParaRPr lang="ru-RU"/>
          </a:p>
        </p:txBody>
      </p:sp>
    </p:spTree>
    <p:extLst>
      <p:ext uri="{BB962C8B-B14F-4D97-AF65-F5344CB8AC3E}">
        <p14:creationId xmlns:p14="http://schemas.microsoft.com/office/powerpoint/2010/main" val="25658577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ru-RU"/>
              <a:t>Образец заголовка</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Date Placeholder 4"/>
          <p:cNvSpPr>
            <a:spLocks noGrp="1"/>
          </p:cNvSpPr>
          <p:nvPr>
            <p:ph type="dt" sz="half" idx="10"/>
          </p:nvPr>
        </p:nvSpPr>
        <p:spPr/>
        <p:txBody>
          <a:bodyPr/>
          <a:lstStyle/>
          <a:p>
            <a:fld id="{346252AE-C3AD-F64D-9D8B-E93D532416B6}" type="datetimeFigureOut">
              <a:rPr lang="ru-RU" smtClean="0"/>
              <a:t>13.09.2023</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B33658A9-E26C-2E48-A76A-79B1CD9F917D}" type="slidenum">
              <a:rPr lang="ru-RU" smtClean="0"/>
              <a:t>‹#›</a:t>
            </a:fld>
            <a:endParaRPr lang="ru-RU"/>
          </a:p>
        </p:txBody>
      </p:sp>
    </p:spTree>
    <p:extLst>
      <p:ext uri="{BB962C8B-B14F-4D97-AF65-F5344CB8AC3E}">
        <p14:creationId xmlns:p14="http://schemas.microsoft.com/office/powerpoint/2010/main" val="17747046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ru-RU"/>
              <a:t>Образец заголовка</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ru-RU"/>
              <a:t>Вставка рисунка</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Date Placeholder 4"/>
          <p:cNvSpPr>
            <a:spLocks noGrp="1"/>
          </p:cNvSpPr>
          <p:nvPr>
            <p:ph type="dt" sz="half" idx="10"/>
          </p:nvPr>
        </p:nvSpPr>
        <p:spPr/>
        <p:txBody>
          <a:bodyPr/>
          <a:lstStyle/>
          <a:p>
            <a:fld id="{346252AE-C3AD-F64D-9D8B-E93D532416B6}" type="datetimeFigureOut">
              <a:rPr lang="ru-RU" smtClean="0"/>
              <a:t>13.09.2023</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B33658A9-E26C-2E48-A76A-79B1CD9F917D}" type="slidenum">
              <a:rPr lang="ru-RU" smtClean="0"/>
              <a:t>‹#›</a:t>
            </a:fld>
            <a:endParaRPr lang="ru-RU"/>
          </a:p>
        </p:txBody>
      </p:sp>
    </p:spTree>
    <p:extLst>
      <p:ext uri="{BB962C8B-B14F-4D97-AF65-F5344CB8AC3E}">
        <p14:creationId xmlns:p14="http://schemas.microsoft.com/office/powerpoint/2010/main" val="14362339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ru-RU"/>
              <a:t>Образец заголовка</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46252AE-C3AD-F64D-9D8B-E93D532416B6}" type="datetimeFigureOut">
              <a:rPr lang="ru-RU" smtClean="0"/>
              <a:t>13.09.2023</a:t>
            </a:fld>
            <a:endParaRPr lang="ru-RU"/>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33658A9-E26C-2E48-A76A-79B1CD9F917D}" type="slidenum">
              <a:rPr lang="ru-RU" smtClean="0"/>
              <a:t>‹#›</a:t>
            </a:fld>
            <a:endParaRPr lang="ru-RU"/>
          </a:p>
        </p:txBody>
      </p:sp>
    </p:spTree>
    <p:extLst>
      <p:ext uri="{BB962C8B-B14F-4D97-AF65-F5344CB8AC3E}">
        <p14:creationId xmlns:p14="http://schemas.microsoft.com/office/powerpoint/2010/main" val="29120582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notesSlide" Target="../notesSlides/notesSlide10.xml"/><Relationship Id="rId1" Type="http://schemas.openxmlformats.org/officeDocument/2006/relationships/slideLayout" Target="../slideLayouts/slideLayout1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jpg"/></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openxmlformats.org/officeDocument/2006/relationships/image" Target="../media/image4.gif"/></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2.xml"/><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9D3DAD7-96C5-2441-A99D-6DEE1C621475}"/>
              </a:ext>
            </a:extLst>
          </p:cNvPr>
          <p:cNvSpPr>
            <a:spLocks noGrp="1"/>
          </p:cNvSpPr>
          <p:nvPr>
            <p:ph type="ctrTitle"/>
          </p:nvPr>
        </p:nvSpPr>
        <p:spPr>
          <a:xfrm>
            <a:off x="294290" y="178676"/>
            <a:ext cx="8711165" cy="1639491"/>
          </a:xfrm>
        </p:spPr>
        <p:txBody>
          <a:bodyPr>
            <a:normAutofit fontScale="90000"/>
          </a:bodyPr>
          <a:lstStyle/>
          <a:p>
            <a:pPr algn="l"/>
            <a:r>
              <a:rPr lang="ru-RU" b="1" dirty="0">
                <a:solidFill>
                  <a:srgbClr val="00B0F0"/>
                </a:solidFill>
                <a:latin typeface="Consolas" charset="0"/>
                <a:ea typeface="Consolas" charset="0"/>
                <a:cs typeface="Consolas" charset="0"/>
              </a:rPr>
              <a:t>Математика для </a:t>
            </a:r>
            <a:r>
              <a:rPr lang="en" b="1" dirty="0">
                <a:solidFill>
                  <a:srgbClr val="00B0F0"/>
                </a:solidFill>
                <a:latin typeface="Consolas" charset="0"/>
                <a:ea typeface="Consolas" charset="0"/>
                <a:cs typeface="Consolas" charset="0"/>
              </a:rPr>
              <a:t>Data Science</a:t>
            </a:r>
            <a:endParaRPr lang="ru-RU" dirty="0"/>
          </a:p>
        </p:txBody>
      </p:sp>
      <p:sp>
        <p:nvSpPr>
          <p:cNvPr id="3" name="Подзаголовок 2">
            <a:extLst>
              <a:ext uri="{FF2B5EF4-FFF2-40B4-BE49-F238E27FC236}">
                <a16:creationId xmlns:a16="http://schemas.microsoft.com/office/drawing/2014/main" id="{489F196A-0719-F34C-B4AC-31A46D933F1C}"/>
              </a:ext>
            </a:extLst>
          </p:cNvPr>
          <p:cNvSpPr>
            <a:spLocks noGrp="1"/>
          </p:cNvSpPr>
          <p:nvPr>
            <p:ph type="subTitle" idx="1"/>
          </p:nvPr>
        </p:nvSpPr>
        <p:spPr>
          <a:xfrm>
            <a:off x="3518297" y="3344249"/>
            <a:ext cx="5487158" cy="2886429"/>
          </a:xfrm>
        </p:spPr>
        <p:txBody>
          <a:bodyPr>
            <a:normAutofit/>
          </a:bodyPr>
          <a:lstStyle/>
          <a:p>
            <a:pPr algn="l"/>
            <a:r>
              <a:rPr lang="ru-RU" dirty="0"/>
              <a:t>Владимир Анатольевич Судаков</a:t>
            </a:r>
          </a:p>
          <a:p>
            <a:pPr algn="l"/>
            <a:r>
              <a:rPr lang="ru-RU" dirty="0"/>
              <a:t>доктор технических наук,</a:t>
            </a:r>
          </a:p>
          <a:p>
            <a:pPr algn="l"/>
            <a:r>
              <a:rPr lang="ru-RU" dirty="0"/>
              <a:t>Профессор кафедры 806 МАИ</a:t>
            </a:r>
          </a:p>
          <a:p>
            <a:pPr algn="l"/>
            <a:r>
              <a:rPr lang="en-US" dirty="0" err="1"/>
              <a:t>sudakov@ws-dss.com</a:t>
            </a:r>
            <a:endParaRPr lang="ru-RU" dirty="0"/>
          </a:p>
          <a:p>
            <a:pPr algn="l"/>
            <a:r>
              <a:rPr lang="en-US" dirty="0"/>
              <a:t>Telegram</a:t>
            </a:r>
            <a:r>
              <a:rPr lang="ru-RU" dirty="0"/>
              <a:t>:</a:t>
            </a:r>
            <a:r>
              <a:rPr lang="en-US" dirty="0"/>
              <a:t> @</a:t>
            </a:r>
            <a:r>
              <a:rPr lang="en" dirty="0"/>
              <a:t>vladimir_255</a:t>
            </a:r>
            <a:endParaRPr lang="ru-RU" dirty="0"/>
          </a:p>
        </p:txBody>
      </p:sp>
      <p:sp>
        <p:nvSpPr>
          <p:cNvPr id="5" name="TextBox 4">
            <a:extLst>
              <a:ext uri="{FF2B5EF4-FFF2-40B4-BE49-F238E27FC236}">
                <a16:creationId xmlns:a16="http://schemas.microsoft.com/office/drawing/2014/main" id="{5899CE4C-0A07-5049-8B5F-232E1C68F429}"/>
              </a:ext>
            </a:extLst>
          </p:cNvPr>
          <p:cNvSpPr txBox="1"/>
          <p:nvPr/>
        </p:nvSpPr>
        <p:spPr>
          <a:xfrm>
            <a:off x="1906293" y="2288820"/>
            <a:ext cx="5487157" cy="584775"/>
          </a:xfrm>
          <a:prstGeom prst="rect">
            <a:avLst/>
          </a:prstGeom>
          <a:noFill/>
        </p:spPr>
        <p:txBody>
          <a:bodyPr wrap="square">
            <a:spAutoFit/>
          </a:bodyPr>
          <a:lstStyle/>
          <a:p>
            <a:pPr algn="ctr"/>
            <a:r>
              <a:rPr lang="ru-RU" sz="3200" dirty="0">
                <a:solidFill>
                  <a:srgbClr val="00B0F0"/>
                </a:solidFill>
                <a:latin typeface="Consolas" charset="0"/>
                <a:cs typeface="Consolas" charset="0"/>
              </a:rPr>
              <a:t>Математические основы</a:t>
            </a:r>
            <a:endParaRPr lang="ru-RU" sz="3200" dirty="0"/>
          </a:p>
        </p:txBody>
      </p:sp>
    </p:spTree>
    <p:extLst>
      <p:ext uri="{BB962C8B-B14F-4D97-AF65-F5344CB8AC3E}">
        <p14:creationId xmlns:p14="http://schemas.microsoft.com/office/powerpoint/2010/main" val="11312884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17"/>
          <p:cNvSpPr txBox="1">
            <a:spLocks noGrp="1"/>
          </p:cNvSpPr>
          <p:nvPr>
            <p:ph type="title"/>
          </p:nvPr>
        </p:nvSpPr>
        <p:spPr>
          <a:xfrm>
            <a:off x="457200" y="425274"/>
            <a:ext cx="8229600" cy="857400"/>
          </a:xfrm>
          <a:prstGeom prst="rect">
            <a:avLst/>
          </a:prstGeom>
        </p:spPr>
        <p:txBody>
          <a:bodyPr spcFirstLastPara="1" vert="horz" wrap="square" lIns="91425" tIns="91425" rIns="91425" bIns="91425" rtlCol="0" anchor="b" anchorCtr="0">
            <a:noAutofit/>
          </a:bodyPr>
          <a:lstStyle/>
          <a:p>
            <a:r>
              <a:rPr lang="ru-RU" dirty="0"/>
              <a:t>Визуализация распределений</a:t>
            </a:r>
            <a:endParaRPr dirty="0"/>
          </a:p>
        </p:txBody>
      </p:sp>
      <p:sp>
        <p:nvSpPr>
          <p:cNvPr id="102" name="Google Shape;102;p17"/>
          <p:cNvSpPr txBox="1">
            <a:spLocks noGrp="1"/>
          </p:cNvSpPr>
          <p:nvPr>
            <p:ph type="body" idx="1"/>
          </p:nvPr>
        </p:nvSpPr>
        <p:spPr>
          <a:xfrm>
            <a:off x="202019" y="2057400"/>
            <a:ext cx="8846288" cy="3725700"/>
          </a:xfrm>
          <a:prstGeom prst="rect">
            <a:avLst/>
          </a:prstGeom>
        </p:spPr>
        <p:txBody>
          <a:bodyPr spcFirstLastPara="1" vert="horz" wrap="square" lIns="91425" tIns="91425" rIns="91425" bIns="91425" rtlCol="0" anchor="t" anchorCtr="0">
            <a:noAutofit/>
          </a:bodyPr>
          <a:lstStyle/>
          <a:p>
            <a:pPr marL="0" indent="0">
              <a:buNone/>
            </a:pPr>
            <a:r>
              <a:rPr lang="ru-RU" dirty="0"/>
              <a:t>Продажи </a:t>
            </a:r>
            <a:r>
              <a:rPr lang="en" dirty="0"/>
              <a:t>Apple iPhone </a:t>
            </a:r>
            <a:r>
              <a:rPr lang="ru-RU" dirty="0"/>
              <a:t>стремительно растут, не так ли?</a:t>
            </a:r>
            <a:endParaRPr dirty="0"/>
          </a:p>
        </p:txBody>
      </p:sp>
      <p:pic>
        <p:nvPicPr>
          <p:cNvPr id="103" name="Google Shape;103;p17"/>
          <p:cNvPicPr preferRelativeResize="0"/>
          <p:nvPr/>
        </p:nvPicPr>
        <p:blipFill>
          <a:blip r:embed="rId3">
            <a:alphaModFix/>
          </a:blip>
          <a:stretch>
            <a:fillRect/>
          </a:stretch>
        </p:blipFill>
        <p:spPr>
          <a:xfrm>
            <a:off x="1733526" y="2742938"/>
            <a:ext cx="5709265" cy="372569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18"/>
          <p:cNvSpPr txBox="1">
            <a:spLocks noGrp="1"/>
          </p:cNvSpPr>
          <p:nvPr>
            <p:ph type="title"/>
          </p:nvPr>
        </p:nvSpPr>
        <p:spPr>
          <a:xfrm>
            <a:off x="457200" y="646200"/>
            <a:ext cx="8229600" cy="857400"/>
          </a:xfrm>
          <a:prstGeom prst="rect">
            <a:avLst/>
          </a:prstGeom>
        </p:spPr>
        <p:txBody>
          <a:bodyPr spcFirstLastPara="1" vert="horz" wrap="square" lIns="91425" tIns="91425" rIns="91425" bIns="91425" rtlCol="0" anchor="b" anchorCtr="0">
            <a:noAutofit/>
          </a:bodyPr>
          <a:lstStyle/>
          <a:p>
            <a:r>
              <a:rPr lang="ru-RU" dirty="0"/>
              <a:t>Насколько взрывным является этот рост на самом деле?</a:t>
            </a:r>
            <a:endParaRPr dirty="0"/>
          </a:p>
        </p:txBody>
      </p:sp>
      <p:sp>
        <p:nvSpPr>
          <p:cNvPr id="109" name="Google Shape;109;p18"/>
          <p:cNvSpPr txBox="1">
            <a:spLocks noGrp="1"/>
          </p:cNvSpPr>
          <p:nvPr>
            <p:ph type="body" idx="1"/>
          </p:nvPr>
        </p:nvSpPr>
        <p:spPr>
          <a:xfrm>
            <a:off x="457200" y="2057400"/>
            <a:ext cx="8229600" cy="3725700"/>
          </a:xfrm>
          <a:prstGeom prst="rect">
            <a:avLst/>
          </a:prstGeom>
        </p:spPr>
        <p:txBody>
          <a:bodyPr spcFirstLastPara="1" vert="horz" wrap="square" lIns="91425" tIns="91425" rIns="91425" bIns="91425" rtlCol="0" anchor="t" anchorCtr="0">
            <a:noAutofit/>
          </a:bodyPr>
          <a:lstStyle/>
          <a:p>
            <a:pPr marL="0" indent="0">
              <a:buNone/>
            </a:pPr>
            <a:r>
              <a:rPr lang="ru-RU" dirty="0"/>
              <a:t>Кумулятивные распределения дают ошибочное представление о темпах роста.</a:t>
            </a:r>
            <a:endParaRPr dirty="0"/>
          </a:p>
          <a:p>
            <a:pPr marL="0" indent="0">
              <a:buNone/>
            </a:pPr>
            <a:endParaRPr dirty="0"/>
          </a:p>
        </p:txBody>
      </p:sp>
      <p:pic>
        <p:nvPicPr>
          <p:cNvPr id="110" name="Google Shape;110;p18"/>
          <p:cNvPicPr preferRelativeResize="0"/>
          <p:nvPr/>
        </p:nvPicPr>
        <p:blipFill>
          <a:blip r:embed="rId3">
            <a:alphaModFix/>
          </a:blip>
          <a:stretch>
            <a:fillRect/>
          </a:stretch>
        </p:blipFill>
        <p:spPr>
          <a:xfrm>
            <a:off x="3498113" y="2980375"/>
            <a:ext cx="5264890" cy="3431058"/>
          </a:xfrm>
          <a:prstGeom prst="rect">
            <a:avLst/>
          </a:prstGeom>
          <a:noFill/>
          <a:ln>
            <a:noFill/>
          </a:ln>
        </p:spPr>
      </p:pic>
      <p:sp>
        <p:nvSpPr>
          <p:cNvPr id="111" name="Google Shape;111;p18"/>
          <p:cNvSpPr txBox="1"/>
          <p:nvPr/>
        </p:nvSpPr>
        <p:spPr>
          <a:xfrm>
            <a:off x="602825" y="3317175"/>
            <a:ext cx="3257100" cy="2368800"/>
          </a:xfrm>
          <a:prstGeom prst="rect">
            <a:avLst/>
          </a:prstGeom>
          <a:noFill/>
          <a:ln>
            <a:noFill/>
          </a:ln>
        </p:spPr>
        <p:txBody>
          <a:bodyPr spcFirstLastPara="1" wrap="square" lIns="91425" tIns="91425" rIns="91425" bIns="91425" anchor="t" anchorCtr="0">
            <a:noAutofit/>
          </a:bodyPr>
          <a:lstStyle/>
          <a:p>
            <a:r>
              <a:rPr lang="ru-RU" sz="2400" dirty="0"/>
              <a:t>Постепенное изменение является производной этой функции, которую трудно визуализировать.</a:t>
            </a:r>
            <a:endParaRPr sz="24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EB44356-8173-7D4D-8F18-163DDA1252F1}"/>
              </a:ext>
            </a:extLst>
          </p:cNvPr>
          <p:cNvSpPr>
            <a:spLocks noGrp="1"/>
          </p:cNvSpPr>
          <p:nvPr>
            <p:ph type="title"/>
          </p:nvPr>
        </p:nvSpPr>
        <p:spPr/>
        <p:txBody>
          <a:bodyPr/>
          <a:lstStyle/>
          <a:p>
            <a:r>
              <a:rPr lang="ru-RU" dirty="0"/>
              <a:t>Тренировка</a:t>
            </a:r>
          </a:p>
        </p:txBody>
      </p:sp>
      <p:sp>
        <p:nvSpPr>
          <p:cNvPr id="3" name="Объект 2">
            <a:extLst>
              <a:ext uri="{FF2B5EF4-FFF2-40B4-BE49-F238E27FC236}">
                <a16:creationId xmlns:a16="http://schemas.microsoft.com/office/drawing/2014/main" id="{6E6A0223-373A-934D-BF7D-CC833BFB0820}"/>
              </a:ext>
            </a:extLst>
          </p:cNvPr>
          <p:cNvSpPr>
            <a:spLocks noGrp="1"/>
          </p:cNvSpPr>
          <p:nvPr>
            <p:ph idx="1"/>
          </p:nvPr>
        </p:nvSpPr>
        <p:spPr/>
        <p:txBody>
          <a:bodyPr/>
          <a:lstStyle/>
          <a:p>
            <a:r>
              <a:rPr lang="ru-RU" dirty="0"/>
              <a:t>Дан ряд углов скольжения самолета в момент сбрасывания бомбы</a:t>
            </a:r>
          </a:p>
          <a:p>
            <a:pPr marL="0" indent="0">
              <a:buNone/>
            </a:pPr>
            <a:r>
              <a:rPr lang="ru-RU" dirty="0"/>
              <a:t>-20,-60,-10, 30, 60, 70, -10,</a:t>
            </a:r>
          </a:p>
          <a:p>
            <a:pPr marL="0" indent="0">
              <a:buNone/>
            </a:pPr>
            <a:r>
              <a:rPr lang="ru-RU" dirty="0"/>
              <a:t>-30,-120, -100, -80, 20, 40, -60,</a:t>
            </a:r>
          </a:p>
          <a:p>
            <a:pPr marL="0" indent="0">
              <a:buNone/>
            </a:pPr>
            <a:r>
              <a:rPr lang="ru-RU" dirty="0"/>
              <a:t>-10, 20, 30, -80, 60, 70</a:t>
            </a:r>
          </a:p>
          <a:p>
            <a:r>
              <a:rPr lang="ru-RU" dirty="0"/>
              <a:t>Построить статистическую функцию распределения</a:t>
            </a:r>
            <a:endParaRPr lang="en-US" dirty="0"/>
          </a:p>
          <a:p>
            <a:r>
              <a:rPr lang="ru-RU" dirty="0"/>
              <a:t>У кого хорошее решение? Какие ошибки типичны на графике</a:t>
            </a:r>
          </a:p>
        </p:txBody>
      </p:sp>
    </p:spTree>
    <p:extLst>
      <p:ext uri="{BB962C8B-B14F-4D97-AF65-F5344CB8AC3E}">
        <p14:creationId xmlns:p14="http://schemas.microsoft.com/office/powerpoint/2010/main" val="5520941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F68D5F9-E302-A944-BF6E-AE48D2956F65}"/>
              </a:ext>
            </a:extLst>
          </p:cNvPr>
          <p:cNvSpPr>
            <a:spLocks noGrp="1"/>
          </p:cNvSpPr>
          <p:nvPr>
            <p:ph type="title"/>
          </p:nvPr>
        </p:nvSpPr>
        <p:spPr/>
        <p:txBody>
          <a:bodyPr/>
          <a:lstStyle/>
          <a:p>
            <a:r>
              <a:rPr lang="ru-RU" dirty="0"/>
              <a:t>Гистограмма</a:t>
            </a:r>
          </a:p>
        </p:txBody>
      </p:sp>
      <mc:AlternateContent xmlns:mc="http://schemas.openxmlformats.org/markup-compatibility/2006">
        <mc:Choice xmlns:a14="http://schemas.microsoft.com/office/drawing/2010/main" Requires="a14">
          <p:sp>
            <p:nvSpPr>
              <p:cNvPr id="3" name="Объект 2">
                <a:extLst>
                  <a:ext uri="{FF2B5EF4-FFF2-40B4-BE49-F238E27FC236}">
                    <a16:creationId xmlns:a16="http://schemas.microsoft.com/office/drawing/2014/main" id="{654EAD9F-F251-1944-A313-D87D92BD7A02}"/>
                  </a:ext>
                </a:extLst>
              </p:cNvPr>
              <p:cNvSpPr>
                <a:spLocks noGrp="1"/>
              </p:cNvSpPr>
              <p:nvPr>
                <p:ph idx="1"/>
              </p:nvPr>
            </p:nvSpPr>
            <p:spPr/>
            <p:txBody>
              <a:bodyPr/>
              <a:lstStyle/>
              <a:p>
                <a:r>
                  <a:rPr lang="ru-RU" dirty="0"/>
                  <a:t>Если данных много, то простой статистический ряд не удобен</a:t>
                </a:r>
              </a:p>
              <a:p>
                <a:r>
                  <a:rPr lang="ru-RU" dirty="0"/>
                  <a:t>Разделим наблюдения на разряды и посчитаем частоты попадания:</a:t>
                </a:r>
              </a:p>
              <a:p>
                <a:pPr marL="0" indent="0">
                  <a:buNone/>
                </a:pPr>
                <a14:m>
                  <m:oMathPara xmlns:m="http://schemas.openxmlformats.org/officeDocument/2006/math">
                    <m:oMathParaPr>
                      <m:jc m:val="centerGroup"/>
                    </m:oMathParaPr>
                    <m:oMath xmlns:m="http://schemas.openxmlformats.org/officeDocument/2006/math">
                      <m:sSubSup>
                        <m:sSubSupPr>
                          <m:ctrlPr>
                            <a:rPr lang="ru-RU" i="1" smtClean="0">
                              <a:latin typeface="Cambria Math" panose="02040503050406030204" pitchFamily="18" charset="0"/>
                            </a:rPr>
                          </m:ctrlPr>
                        </m:sSubSupPr>
                        <m:e>
                          <m:r>
                            <a:rPr lang="en-US" b="0" i="1" smtClean="0">
                              <a:latin typeface="Cambria Math" panose="02040503050406030204" pitchFamily="18" charset="0"/>
                            </a:rPr>
                            <m:t>𝑝</m:t>
                          </m:r>
                        </m:e>
                        <m:sub>
                          <m:r>
                            <a:rPr lang="en-US" b="0" i="1" smtClean="0">
                              <a:latin typeface="Cambria Math" panose="02040503050406030204" pitchFamily="18" charset="0"/>
                            </a:rPr>
                            <m:t>𝑖</m:t>
                          </m:r>
                        </m:sub>
                        <m:sup>
                          <m:r>
                            <a:rPr lang="en-US" b="0" i="1" smtClean="0">
                              <a:latin typeface="Cambria Math" panose="02040503050406030204" pitchFamily="18" charset="0"/>
                            </a:rPr>
                            <m:t>∗</m:t>
                          </m:r>
                        </m:sup>
                      </m:sSubSup>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𝑚</m:t>
                              </m:r>
                            </m:e>
                            <m:sub>
                              <m:r>
                                <a:rPr lang="en-US" b="0" i="1" smtClean="0">
                                  <a:latin typeface="Cambria Math" panose="02040503050406030204" pitchFamily="18" charset="0"/>
                                </a:rPr>
                                <m:t>𝑖</m:t>
                              </m:r>
                            </m:sub>
                          </m:sSub>
                        </m:num>
                        <m:den>
                          <m:r>
                            <a:rPr lang="en-US" b="0" i="1" smtClean="0">
                              <a:latin typeface="Cambria Math" panose="02040503050406030204" pitchFamily="18" charset="0"/>
                            </a:rPr>
                            <m:t>𝑛</m:t>
                          </m:r>
                        </m:den>
                      </m:f>
                    </m:oMath>
                  </m:oMathPara>
                </a14:m>
                <a:endParaRPr lang="ru-RU" dirty="0"/>
              </a:p>
              <a:p>
                <a:r>
                  <a:rPr lang="ru-RU" dirty="0"/>
                  <a:t>Таблица с интервалами разрядов и </a:t>
                </a:r>
                <a14:m>
                  <m:oMath xmlns:m="http://schemas.openxmlformats.org/officeDocument/2006/math">
                    <m:sSubSup>
                      <m:sSubSupPr>
                        <m:ctrlPr>
                          <a:rPr lang="ru-RU" i="1" smtClean="0">
                            <a:latin typeface="Cambria Math" panose="02040503050406030204" pitchFamily="18" charset="0"/>
                          </a:rPr>
                        </m:ctrlPr>
                      </m:sSubSupPr>
                      <m:e>
                        <m:r>
                          <a:rPr lang="en-US" b="0" i="1" smtClean="0">
                            <a:latin typeface="Cambria Math" panose="02040503050406030204" pitchFamily="18" charset="0"/>
                          </a:rPr>
                          <m:t>𝑝</m:t>
                        </m:r>
                      </m:e>
                      <m:sub>
                        <m:r>
                          <a:rPr lang="en-US" b="0" i="1" smtClean="0">
                            <a:latin typeface="Cambria Math" panose="02040503050406030204" pitchFamily="18" charset="0"/>
                          </a:rPr>
                          <m:t>𝑖</m:t>
                        </m:r>
                      </m:sub>
                      <m:sup>
                        <m:r>
                          <a:rPr lang="en-US" b="0" i="1" smtClean="0">
                            <a:latin typeface="Cambria Math" panose="02040503050406030204" pitchFamily="18" charset="0"/>
                          </a:rPr>
                          <m:t>∗</m:t>
                        </m:r>
                      </m:sup>
                    </m:sSubSup>
                  </m:oMath>
                </a14:m>
                <a:r>
                  <a:rPr lang="ru-RU" dirty="0"/>
                  <a:t> называется статистическим рядом</a:t>
                </a:r>
              </a:p>
              <a:p>
                <a:endParaRPr lang="ru-RU" dirty="0"/>
              </a:p>
              <a:p>
                <a:endParaRPr lang="ru-RU" dirty="0"/>
              </a:p>
            </p:txBody>
          </p:sp>
        </mc:Choice>
        <mc:Fallback>
          <p:sp>
            <p:nvSpPr>
              <p:cNvPr id="3" name="Объект 2">
                <a:extLst>
                  <a:ext uri="{FF2B5EF4-FFF2-40B4-BE49-F238E27FC236}">
                    <a16:creationId xmlns:a16="http://schemas.microsoft.com/office/drawing/2014/main" id="{654EAD9F-F251-1944-A313-D87D92BD7A02}"/>
                  </a:ext>
                </a:extLst>
              </p:cNvPr>
              <p:cNvSpPr>
                <a:spLocks noGrp="1" noRot="1" noChangeAspect="1" noMove="1" noResize="1" noEditPoints="1" noAdjustHandles="1" noChangeArrowheads="1" noChangeShapeType="1" noTextEdit="1"/>
              </p:cNvSpPr>
              <p:nvPr>
                <p:ph idx="1"/>
              </p:nvPr>
            </p:nvSpPr>
            <p:spPr>
              <a:blipFill>
                <a:blip r:embed="rId2"/>
                <a:stretch>
                  <a:fillRect l="-1447" t="-2326"/>
                </a:stretch>
              </a:blipFill>
            </p:spPr>
            <p:txBody>
              <a:bodyPr/>
              <a:lstStyle/>
              <a:p>
                <a:r>
                  <a:rPr lang="ru-RU">
                    <a:noFill/>
                  </a:rPr>
                  <a:t> </a:t>
                </a:r>
              </a:p>
            </p:txBody>
          </p:sp>
        </mc:Fallback>
      </mc:AlternateContent>
      <p:pic>
        <p:nvPicPr>
          <p:cNvPr id="4" name="Рисунок 3">
            <a:extLst>
              <a:ext uri="{FF2B5EF4-FFF2-40B4-BE49-F238E27FC236}">
                <a16:creationId xmlns:a16="http://schemas.microsoft.com/office/drawing/2014/main" id="{2D8924BB-DEB9-924A-80FC-7946CFF6826C}"/>
              </a:ext>
            </a:extLst>
          </p:cNvPr>
          <p:cNvPicPr>
            <a:picLocks noChangeAspect="1"/>
          </p:cNvPicPr>
          <p:nvPr/>
        </p:nvPicPr>
        <p:blipFill>
          <a:blip r:embed="rId3"/>
          <a:stretch>
            <a:fillRect/>
          </a:stretch>
        </p:blipFill>
        <p:spPr>
          <a:xfrm>
            <a:off x="1136503" y="5114850"/>
            <a:ext cx="7574646" cy="1325563"/>
          </a:xfrm>
          <a:prstGeom prst="rect">
            <a:avLst/>
          </a:prstGeom>
        </p:spPr>
      </p:pic>
    </p:spTree>
    <p:extLst>
      <p:ext uri="{BB962C8B-B14F-4D97-AF65-F5344CB8AC3E}">
        <p14:creationId xmlns:p14="http://schemas.microsoft.com/office/powerpoint/2010/main" val="24280913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F3C634F-F317-F640-9551-9780E25A8F4D}"/>
              </a:ext>
            </a:extLst>
          </p:cNvPr>
          <p:cNvSpPr>
            <a:spLocks noGrp="1"/>
          </p:cNvSpPr>
          <p:nvPr>
            <p:ph type="title"/>
          </p:nvPr>
        </p:nvSpPr>
        <p:spPr/>
        <p:txBody>
          <a:bodyPr/>
          <a:lstStyle/>
          <a:p>
            <a:r>
              <a:rPr lang="ru-RU" dirty="0"/>
              <a:t>Тренировка</a:t>
            </a:r>
          </a:p>
        </p:txBody>
      </p:sp>
      <p:sp>
        <p:nvSpPr>
          <p:cNvPr id="3" name="Объект 2">
            <a:extLst>
              <a:ext uri="{FF2B5EF4-FFF2-40B4-BE49-F238E27FC236}">
                <a16:creationId xmlns:a16="http://schemas.microsoft.com/office/drawing/2014/main" id="{D84BD05A-D19B-6748-95FB-DF0B19E3A67D}"/>
              </a:ext>
            </a:extLst>
          </p:cNvPr>
          <p:cNvSpPr>
            <a:spLocks noGrp="1"/>
          </p:cNvSpPr>
          <p:nvPr>
            <p:ph idx="1"/>
          </p:nvPr>
        </p:nvSpPr>
        <p:spPr/>
        <p:txBody>
          <a:bodyPr/>
          <a:lstStyle/>
          <a:p>
            <a:r>
              <a:rPr lang="ru-RU" dirty="0"/>
              <a:t>Давайте построим гистограмму по прошлым данным. У кого самая удобная получилась?</a:t>
            </a:r>
          </a:p>
          <a:p>
            <a:endParaRPr lang="ru-RU" dirty="0"/>
          </a:p>
        </p:txBody>
      </p:sp>
    </p:spTree>
    <p:extLst>
      <p:ext uri="{BB962C8B-B14F-4D97-AF65-F5344CB8AC3E}">
        <p14:creationId xmlns:p14="http://schemas.microsoft.com/office/powerpoint/2010/main" val="28459447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9294D30-3675-0F43-ACD4-D58F44A856E5}"/>
              </a:ext>
            </a:extLst>
          </p:cNvPr>
          <p:cNvSpPr>
            <a:spLocks noGrp="1"/>
          </p:cNvSpPr>
          <p:nvPr>
            <p:ph type="title"/>
          </p:nvPr>
        </p:nvSpPr>
        <p:spPr/>
        <p:txBody>
          <a:bodyPr/>
          <a:lstStyle/>
          <a:p>
            <a:r>
              <a:rPr lang="ru-RU" dirty="0"/>
              <a:t>Построение статистической функции распределения</a:t>
            </a:r>
          </a:p>
        </p:txBody>
      </p:sp>
      <p:pic>
        <p:nvPicPr>
          <p:cNvPr id="4" name="Объект 3">
            <a:extLst>
              <a:ext uri="{FF2B5EF4-FFF2-40B4-BE49-F238E27FC236}">
                <a16:creationId xmlns:a16="http://schemas.microsoft.com/office/drawing/2014/main" id="{9627D850-4FDB-6646-873B-0169A23EBF0C}"/>
              </a:ext>
            </a:extLst>
          </p:cNvPr>
          <p:cNvPicPr>
            <a:picLocks noGrp="1" noChangeAspect="1"/>
          </p:cNvPicPr>
          <p:nvPr>
            <p:ph idx="1"/>
          </p:nvPr>
        </p:nvPicPr>
        <p:blipFill>
          <a:blip r:embed="rId2"/>
          <a:stretch>
            <a:fillRect/>
          </a:stretch>
        </p:blipFill>
        <p:spPr>
          <a:xfrm>
            <a:off x="2935471" y="2118592"/>
            <a:ext cx="3337737" cy="3894027"/>
          </a:xfrm>
          <a:prstGeom prst="rect">
            <a:avLst/>
          </a:prstGeom>
        </p:spPr>
      </p:pic>
    </p:spTree>
    <p:extLst>
      <p:ext uri="{BB962C8B-B14F-4D97-AF65-F5344CB8AC3E}">
        <p14:creationId xmlns:p14="http://schemas.microsoft.com/office/powerpoint/2010/main" val="21128532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9"/>
          <p:cNvSpPr txBox="1">
            <a:spLocks noGrp="1"/>
          </p:cNvSpPr>
          <p:nvPr>
            <p:ph type="title"/>
          </p:nvPr>
        </p:nvSpPr>
        <p:spPr>
          <a:xfrm>
            <a:off x="457200" y="446539"/>
            <a:ext cx="8229600" cy="857400"/>
          </a:xfrm>
          <a:prstGeom prst="rect">
            <a:avLst/>
          </a:prstGeom>
        </p:spPr>
        <p:txBody>
          <a:bodyPr spcFirstLastPara="1" vert="horz" wrap="square" lIns="91425" tIns="91425" rIns="91425" bIns="91425" rtlCol="0" anchor="b" anchorCtr="0">
            <a:noAutofit/>
          </a:bodyPr>
          <a:lstStyle/>
          <a:p>
            <a:r>
              <a:rPr lang="ru-RU" dirty="0"/>
              <a:t>Описательная статистика</a:t>
            </a:r>
            <a:endParaRPr dirty="0"/>
          </a:p>
        </p:txBody>
      </p:sp>
      <p:sp>
        <p:nvSpPr>
          <p:cNvPr id="117" name="Google Shape;117;p19"/>
          <p:cNvSpPr txBox="1">
            <a:spLocks noGrp="1"/>
          </p:cNvSpPr>
          <p:nvPr>
            <p:ph type="body" idx="1"/>
          </p:nvPr>
        </p:nvSpPr>
        <p:spPr>
          <a:xfrm>
            <a:off x="457200" y="2057400"/>
            <a:ext cx="8229600" cy="3725700"/>
          </a:xfrm>
          <a:prstGeom prst="rect">
            <a:avLst/>
          </a:prstGeom>
        </p:spPr>
        <p:txBody>
          <a:bodyPr spcFirstLastPara="1" vert="horz" wrap="square" lIns="91425" tIns="91425" rIns="91425" bIns="91425" rtlCol="0" anchor="t" anchorCtr="0">
            <a:noAutofit/>
          </a:bodyPr>
          <a:lstStyle/>
          <a:p>
            <a:pPr marL="0" indent="0">
              <a:buNone/>
            </a:pPr>
            <a:r>
              <a:rPr lang="ru-RU" dirty="0"/>
              <a:t>Описательная статистика предоставляет способы фиксации свойств данного набора данных/выборки.</a:t>
            </a:r>
            <a:endParaRPr lang="en" dirty="0"/>
          </a:p>
          <a:p>
            <a:r>
              <a:rPr lang="ru-RU" dirty="0">
                <a:solidFill>
                  <a:srgbClr val="FF0000"/>
                </a:solidFill>
              </a:rPr>
              <a:t>Меры центральной тенденции описывают центр распределения данных.</a:t>
            </a:r>
            <a:endParaRPr lang="en" dirty="0"/>
          </a:p>
          <a:p>
            <a:pPr>
              <a:spcBef>
                <a:spcPts val="0"/>
              </a:spcBef>
            </a:pPr>
            <a:r>
              <a:rPr lang="ru-RU" dirty="0">
                <a:solidFill>
                  <a:srgbClr val="FF0000"/>
                </a:solidFill>
              </a:rPr>
              <a:t>Меры вариации или изменчивости описывают разброс данных, т.е. насколько далеко измерения лежат от центра.</a:t>
            </a:r>
            <a:endParaRPr lang="en" dirty="0"/>
          </a:p>
          <a:p>
            <a:pPr marL="0" indent="0">
              <a:buNone/>
            </a:pPr>
            <a:endParaRPr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20"/>
          <p:cNvSpPr txBox="1">
            <a:spLocks noGrp="1"/>
          </p:cNvSpPr>
          <p:nvPr>
            <p:ph type="title"/>
          </p:nvPr>
        </p:nvSpPr>
        <p:spPr>
          <a:xfrm>
            <a:off x="457200" y="654812"/>
            <a:ext cx="8229600" cy="857400"/>
          </a:xfrm>
          <a:prstGeom prst="rect">
            <a:avLst/>
          </a:prstGeom>
        </p:spPr>
        <p:txBody>
          <a:bodyPr spcFirstLastPara="1" vert="horz" wrap="square" lIns="91425" tIns="91425" rIns="91425" bIns="91425" rtlCol="0" anchor="b" anchorCtr="0">
            <a:noAutofit/>
          </a:bodyPr>
          <a:lstStyle/>
          <a:p>
            <a:r>
              <a:rPr lang="ru-RU" dirty="0"/>
              <a:t>Мера центральности: среднее значение</a:t>
            </a:r>
            <a:endParaRPr dirty="0"/>
          </a:p>
        </p:txBody>
      </p:sp>
      <p:sp>
        <p:nvSpPr>
          <p:cNvPr id="123" name="Google Shape;123;p20"/>
          <p:cNvSpPr txBox="1">
            <a:spLocks noGrp="1"/>
          </p:cNvSpPr>
          <p:nvPr>
            <p:ph type="body" idx="1"/>
          </p:nvPr>
        </p:nvSpPr>
        <p:spPr>
          <a:xfrm>
            <a:off x="457200" y="1637414"/>
            <a:ext cx="8229600" cy="4131236"/>
          </a:xfrm>
          <a:prstGeom prst="rect">
            <a:avLst/>
          </a:prstGeom>
        </p:spPr>
        <p:txBody>
          <a:bodyPr spcFirstLastPara="1" vert="horz" wrap="square" lIns="91425" tIns="91425" rIns="91425" bIns="91425" rtlCol="0" anchor="t" anchorCtr="0">
            <a:noAutofit/>
          </a:bodyPr>
          <a:lstStyle/>
          <a:p>
            <a:pPr marL="0" indent="0">
              <a:buNone/>
            </a:pPr>
            <a:r>
              <a:rPr lang="ru-RU" dirty="0"/>
              <a:t>Чтобы вычислить среднее значение, просуммируйте значения и разделите их на количество наблюдений:</a:t>
            </a:r>
          </a:p>
          <a:p>
            <a:pPr marL="0" indent="0">
              <a:buNone/>
            </a:pPr>
            <a:endParaRPr lang="en" dirty="0"/>
          </a:p>
          <a:p>
            <a:pPr marL="0" indent="0">
              <a:buNone/>
            </a:pPr>
            <a:r>
              <a:rPr lang="ru-RU" dirty="0"/>
              <a:t>Среднее значение имеет смысл для симметричных распределений без выбросов.</a:t>
            </a:r>
            <a:endParaRPr lang="en" dirty="0"/>
          </a:p>
        </p:txBody>
      </p:sp>
      <p:pic>
        <p:nvPicPr>
          <p:cNvPr id="124" name="Google Shape;124;p20" descr="mean-latex.gif"/>
          <p:cNvPicPr preferRelativeResize="0"/>
          <p:nvPr/>
        </p:nvPicPr>
        <p:blipFill>
          <a:blip r:embed="rId3">
            <a:alphaModFix/>
          </a:blip>
          <a:stretch>
            <a:fillRect/>
          </a:stretch>
        </p:blipFill>
        <p:spPr>
          <a:xfrm>
            <a:off x="2263913" y="2887619"/>
            <a:ext cx="2796975" cy="514800"/>
          </a:xfrm>
          <a:prstGeom prst="rect">
            <a:avLst/>
          </a:prstGeom>
          <a:noFill/>
          <a:ln>
            <a:noFill/>
          </a:ln>
        </p:spPr>
      </p:pic>
      <p:pic>
        <p:nvPicPr>
          <p:cNvPr id="125" name="Google Shape;125;p20" descr="Positively Skewed Distribution - Definition, Example &amp; Causes"/>
          <p:cNvPicPr preferRelativeResize="0"/>
          <p:nvPr/>
        </p:nvPicPr>
        <p:blipFill>
          <a:blip r:embed="rId4">
            <a:alphaModFix/>
          </a:blip>
          <a:stretch>
            <a:fillRect/>
          </a:stretch>
        </p:blipFill>
        <p:spPr>
          <a:xfrm>
            <a:off x="6753242" y="4488688"/>
            <a:ext cx="1847850" cy="1714500"/>
          </a:xfrm>
          <a:prstGeom prst="rect">
            <a:avLst/>
          </a:prstGeom>
          <a:noFill/>
          <a:ln>
            <a:noFill/>
          </a:ln>
        </p:spPr>
      </p:pic>
      <p:pic>
        <p:nvPicPr>
          <p:cNvPr id="126" name="Google Shape;126;p20" descr="Symmetric and skewed distributions and outliers — Krista King Math | Online  math help"/>
          <p:cNvPicPr preferRelativeResize="0"/>
          <p:nvPr/>
        </p:nvPicPr>
        <p:blipFill>
          <a:blip r:embed="rId5">
            <a:alphaModFix/>
          </a:blip>
          <a:stretch>
            <a:fillRect/>
          </a:stretch>
        </p:blipFill>
        <p:spPr>
          <a:xfrm>
            <a:off x="3651768" y="4822039"/>
            <a:ext cx="2383361" cy="1499075"/>
          </a:xfrm>
          <a:prstGeom prst="rect">
            <a:avLst/>
          </a:prstGeom>
          <a:noFill/>
          <a:ln>
            <a:noFill/>
          </a:ln>
        </p:spPr>
      </p:pic>
      <p:pic>
        <p:nvPicPr>
          <p:cNvPr id="127" name="Google Shape;127;p20" descr="A normal distribution with outliers, showing the relative positions of... |  Download Scientific Diagram"/>
          <p:cNvPicPr preferRelativeResize="0"/>
          <p:nvPr/>
        </p:nvPicPr>
        <p:blipFill>
          <a:blip r:embed="rId6">
            <a:alphaModFix/>
          </a:blip>
          <a:stretch>
            <a:fillRect/>
          </a:stretch>
        </p:blipFill>
        <p:spPr>
          <a:xfrm>
            <a:off x="626818" y="4692513"/>
            <a:ext cx="2306825" cy="15977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21"/>
          <p:cNvSpPr txBox="1">
            <a:spLocks noGrp="1"/>
          </p:cNvSpPr>
          <p:nvPr>
            <p:ph type="title"/>
          </p:nvPr>
        </p:nvSpPr>
        <p:spPr>
          <a:xfrm>
            <a:off x="457200" y="489070"/>
            <a:ext cx="8229600" cy="857400"/>
          </a:xfrm>
          <a:prstGeom prst="rect">
            <a:avLst/>
          </a:prstGeom>
        </p:spPr>
        <p:txBody>
          <a:bodyPr spcFirstLastPara="1" vert="horz" wrap="square" lIns="91425" tIns="91425" rIns="91425" bIns="91425" rtlCol="0" anchor="b" anchorCtr="0">
            <a:noAutofit/>
          </a:bodyPr>
          <a:lstStyle/>
          <a:p>
            <a:r>
              <a:rPr lang="ru-RU" dirty="0"/>
              <a:t>Другие меры центральности</a:t>
            </a:r>
            <a:endParaRPr dirty="0"/>
          </a:p>
        </p:txBody>
      </p:sp>
      <p:sp>
        <p:nvSpPr>
          <p:cNvPr id="133" name="Google Shape;133;p21"/>
          <p:cNvSpPr txBox="1">
            <a:spLocks noGrp="1"/>
          </p:cNvSpPr>
          <p:nvPr>
            <p:ph type="body" idx="1"/>
          </p:nvPr>
        </p:nvSpPr>
        <p:spPr>
          <a:xfrm>
            <a:off x="457200" y="1566150"/>
            <a:ext cx="8229600" cy="3725700"/>
          </a:xfrm>
          <a:prstGeom prst="rect">
            <a:avLst/>
          </a:prstGeom>
        </p:spPr>
        <p:txBody>
          <a:bodyPr spcFirstLastPara="1" vert="horz" wrap="square" lIns="91425" tIns="91425" rIns="91425" bIns="91425" rtlCol="0" anchor="t" anchorCtr="0">
            <a:noAutofit/>
          </a:bodyPr>
          <a:lstStyle/>
          <a:p>
            <a:pPr marL="0" indent="0">
              <a:buNone/>
            </a:pPr>
            <a:r>
              <a:rPr lang="ru-RU" sz="2400" dirty="0"/>
              <a:t>Медиана представляет собой «серединное» значение.</a:t>
            </a:r>
          </a:p>
          <a:p>
            <a:pPr marL="0" indent="0">
              <a:buNone/>
            </a:pPr>
            <a:r>
              <a:rPr lang="ru-RU" sz="2400" dirty="0"/>
              <a:t>Среднее геометрическое — это корень </a:t>
            </a:r>
            <a:r>
              <a:rPr lang="en" sz="2400" dirty="0"/>
              <a:t>n-</a:t>
            </a:r>
            <a:r>
              <a:rPr lang="ru-RU" sz="2400" dirty="0"/>
              <a:t>й степени из произведения </a:t>
            </a:r>
            <a:r>
              <a:rPr lang="en" sz="2400" dirty="0"/>
              <a:t>n </a:t>
            </a:r>
            <a:r>
              <a:rPr lang="ru-RU" sz="2400" dirty="0"/>
              <a:t>значений:</a:t>
            </a:r>
          </a:p>
          <a:p>
            <a:pPr marL="0" indent="0">
              <a:buNone/>
            </a:pPr>
            <a:endParaRPr lang="ru-RU" sz="2400" dirty="0"/>
          </a:p>
          <a:p>
            <a:pPr marL="0" indent="0">
              <a:buNone/>
            </a:pPr>
            <a:endParaRPr lang="ru-RU" sz="2400" dirty="0"/>
          </a:p>
          <a:p>
            <a:pPr marL="0" indent="0">
              <a:buNone/>
            </a:pPr>
            <a:r>
              <a:rPr lang="ru-RU" sz="2400" dirty="0"/>
              <a:t>Среднее геометрическое всегда &lt;= среднее арифметическое и более чувствительно к значениям, близким к нулю.</a:t>
            </a:r>
          </a:p>
          <a:p>
            <a:pPr marL="0" indent="0">
              <a:buNone/>
            </a:pPr>
            <a:r>
              <a:rPr lang="ru-RU" sz="2400" dirty="0"/>
              <a:t>Геометрические средние имеют смысл с соотношениями:</a:t>
            </a:r>
          </a:p>
          <a:p>
            <a:pPr marL="0" indent="0">
              <a:buNone/>
            </a:pPr>
            <a:r>
              <a:rPr lang="ru-RU" sz="2400" dirty="0"/>
              <a:t>  1/2 и 2/1 должны в среднем давать 1.</a:t>
            </a:r>
            <a:endParaRPr sz="2400" dirty="0"/>
          </a:p>
          <a:p>
            <a:pPr marL="0" indent="0">
              <a:buNone/>
            </a:pPr>
            <a:endParaRPr sz="2400" dirty="0"/>
          </a:p>
        </p:txBody>
      </p:sp>
      <p:pic>
        <p:nvPicPr>
          <p:cNvPr id="134" name="Google Shape;134;p21"/>
          <p:cNvPicPr preferRelativeResize="0"/>
          <p:nvPr/>
        </p:nvPicPr>
        <p:blipFill>
          <a:blip r:embed="rId3">
            <a:alphaModFix/>
          </a:blip>
          <a:stretch>
            <a:fillRect/>
          </a:stretch>
        </p:blipFill>
        <p:spPr>
          <a:xfrm>
            <a:off x="3250410" y="2971800"/>
            <a:ext cx="2124075" cy="5429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22"/>
          <p:cNvSpPr txBox="1">
            <a:spLocks noGrp="1"/>
          </p:cNvSpPr>
          <p:nvPr>
            <p:ph type="title"/>
          </p:nvPr>
        </p:nvSpPr>
        <p:spPr>
          <a:xfrm>
            <a:off x="457200" y="467805"/>
            <a:ext cx="8229600" cy="857400"/>
          </a:xfrm>
          <a:prstGeom prst="rect">
            <a:avLst/>
          </a:prstGeom>
        </p:spPr>
        <p:txBody>
          <a:bodyPr spcFirstLastPara="1" vert="horz" wrap="square" lIns="91425" tIns="91425" rIns="91425" bIns="91425" rtlCol="0" anchor="b" anchorCtr="0">
            <a:noAutofit/>
          </a:bodyPr>
          <a:lstStyle/>
          <a:p>
            <a:r>
              <a:rPr lang="ru-RU" dirty="0"/>
              <a:t>Какая мера лучше всего?</a:t>
            </a:r>
            <a:endParaRPr dirty="0"/>
          </a:p>
        </p:txBody>
      </p:sp>
      <p:sp>
        <p:nvSpPr>
          <p:cNvPr id="140" name="Google Shape;140;p22"/>
          <p:cNvSpPr txBox="1">
            <a:spLocks noGrp="1"/>
          </p:cNvSpPr>
          <p:nvPr>
            <p:ph type="body" idx="1"/>
          </p:nvPr>
        </p:nvSpPr>
        <p:spPr>
          <a:xfrm>
            <a:off x="457200" y="2057400"/>
            <a:ext cx="8229600" cy="3725700"/>
          </a:xfrm>
          <a:prstGeom prst="rect">
            <a:avLst/>
          </a:prstGeom>
        </p:spPr>
        <p:txBody>
          <a:bodyPr spcFirstLastPara="1" vert="horz" wrap="square" lIns="91425" tIns="91425" rIns="91425" bIns="91425" rtlCol="0" anchor="t" anchorCtr="0">
            <a:noAutofit/>
          </a:bodyPr>
          <a:lstStyle/>
          <a:p>
            <a:pPr marL="0" indent="0">
              <a:buNone/>
            </a:pPr>
            <a:r>
              <a:rPr lang="ru-RU" dirty="0"/>
              <a:t>Среднее значение имеет смысл для симметричных распределений без выбросов: например. рост и вес.</a:t>
            </a:r>
          </a:p>
          <a:p>
            <a:pPr marL="0" indent="0">
              <a:buNone/>
            </a:pPr>
            <a:r>
              <a:rPr lang="ru-RU" dirty="0"/>
              <a:t>Медиана лучше подходит для асимметричных распределений или данных с выбросами: например, богатство и доход.</a:t>
            </a:r>
          </a:p>
          <a:p>
            <a:pPr marL="0" indent="0">
              <a:buNone/>
            </a:pPr>
            <a:r>
              <a:rPr lang="ru-RU" dirty="0"/>
              <a:t>Билл Гейтс добавляет 250 долларов к среднему доходу на душу населения, но ничего не добавляет к медиане.</a:t>
            </a:r>
            <a:endParaRPr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0"/>
        <p:cNvGrpSpPr/>
        <p:nvPr/>
      </p:nvGrpSpPr>
      <p:grpSpPr>
        <a:xfrm>
          <a:off x="0" y="0"/>
          <a:ext cx="0" cy="0"/>
          <a:chOff x="0" y="0"/>
          <a:chExt cx="0" cy="0"/>
        </a:xfrm>
      </p:grpSpPr>
      <p:sp>
        <p:nvSpPr>
          <p:cNvPr id="41" name="Google Shape;41;p9"/>
          <p:cNvSpPr txBox="1">
            <a:spLocks noGrp="1"/>
          </p:cNvSpPr>
          <p:nvPr>
            <p:ph type="title"/>
          </p:nvPr>
        </p:nvSpPr>
        <p:spPr>
          <a:xfrm>
            <a:off x="457200" y="435907"/>
            <a:ext cx="8229600" cy="857400"/>
          </a:xfrm>
          <a:prstGeom prst="rect">
            <a:avLst/>
          </a:prstGeom>
        </p:spPr>
        <p:txBody>
          <a:bodyPr spcFirstLastPara="1" vert="horz" wrap="square" lIns="91425" tIns="91425" rIns="91425" bIns="91425" rtlCol="0" anchor="b" anchorCtr="0">
            <a:noAutofit/>
          </a:bodyPr>
          <a:lstStyle/>
          <a:p>
            <a:r>
              <a:rPr lang="ru-RU" dirty="0"/>
              <a:t>Вероятность</a:t>
            </a:r>
            <a:endParaRPr dirty="0"/>
          </a:p>
        </p:txBody>
      </p:sp>
      <p:sp>
        <p:nvSpPr>
          <p:cNvPr id="42" name="Google Shape;42;p9"/>
          <p:cNvSpPr txBox="1">
            <a:spLocks noGrp="1"/>
          </p:cNvSpPr>
          <p:nvPr>
            <p:ph type="body" idx="1"/>
          </p:nvPr>
        </p:nvSpPr>
        <p:spPr>
          <a:xfrm>
            <a:off x="457200" y="2057400"/>
            <a:ext cx="8229600" cy="3725700"/>
          </a:xfrm>
          <a:prstGeom prst="rect">
            <a:avLst/>
          </a:prstGeom>
        </p:spPr>
        <p:txBody>
          <a:bodyPr spcFirstLastPara="1" vert="horz" wrap="square" lIns="91425" tIns="91425" rIns="91425" bIns="91425" rtlCol="0" anchor="t" anchorCtr="0">
            <a:noAutofit/>
          </a:bodyPr>
          <a:lstStyle/>
          <a:p>
            <a:pPr marL="0" indent="0">
              <a:buNone/>
            </a:pPr>
            <a:r>
              <a:rPr lang="ru-RU" dirty="0"/>
              <a:t>Теория вероятностей обеспечивает формальную основу для рассуждений о вероятности событий.</a:t>
            </a:r>
            <a:endParaRPr lang="en-US" dirty="0"/>
          </a:p>
          <a:p>
            <a:pPr marL="0" indent="0">
              <a:buNone/>
            </a:pPr>
            <a:r>
              <a:rPr lang="ru-RU" dirty="0"/>
              <a:t>Вероятность </a:t>
            </a:r>
            <a:r>
              <a:rPr lang="en" i="1" dirty="0">
                <a:latin typeface="Cambria Math" panose="02040503050406030204" pitchFamily="18" charset="0"/>
                <a:ea typeface="Cambria Math" panose="02040503050406030204" pitchFamily="18" charset="0"/>
              </a:rPr>
              <a:t>p</a:t>
            </a:r>
            <a:r>
              <a:rPr lang="en" dirty="0">
                <a:latin typeface="Cambria Math" panose="02040503050406030204" pitchFamily="18" charset="0"/>
                <a:ea typeface="Cambria Math" panose="02040503050406030204" pitchFamily="18" charset="0"/>
              </a:rPr>
              <a:t>(</a:t>
            </a:r>
            <a:r>
              <a:rPr lang="en" i="1" dirty="0">
                <a:latin typeface="Cambria Math" panose="02040503050406030204" pitchFamily="18" charset="0"/>
                <a:ea typeface="Cambria Math" panose="02040503050406030204" pitchFamily="18" charset="0"/>
              </a:rPr>
              <a:t>s</a:t>
            </a:r>
            <a:r>
              <a:rPr lang="en" dirty="0">
                <a:latin typeface="Cambria Math" panose="02040503050406030204" pitchFamily="18" charset="0"/>
                <a:ea typeface="Cambria Math" panose="02040503050406030204" pitchFamily="18" charset="0"/>
              </a:rPr>
              <a:t>)</a:t>
            </a:r>
            <a:r>
              <a:rPr lang="en" dirty="0"/>
              <a:t> </a:t>
            </a:r>
            <a:r>
              <a:rPr lang="ru-RU" dirty="0"/>
              <a:t>результата </a:t>
            </a:r>
            <a:r>
              <a:rPr lang="en" i="1" dirty="0">
                <a:latin typeface="Cambria Math" panose="02040503050406030204" pitchFamily="18" charset="0"/>
                <a:ea typeface="Cambria Math" panose="02040503050406030204" pitchFamily="18" charset="0"/>
              </a:rPr>
              <a:t>s</a:t>
            </a:r>
            <a:r>
              <a:rPr lang="en" dirty="0"/>
              <a:t> </a:t>
            </a:r>
            <a:r>
              <a:rPr lang="ru-RU" dirty="0"/>
              <a:t>удовлетворяет:</a:t>
            </a:r>
            <a:endParaRPr lang="en-US" dirty="0"/>
          </a:p>
          <a:p>
            <a:pPr marL="0" indent="0">
              <a:buNone/>
            </a:pPr>
            <a:r>
              <a:rPr lang="en" dirty="0">
                <a:latin typeface="Cambria Math" panose="02040503050406030204" pitchFamily="18" charset="0"/>
                <a:ea typeface="Cambria Math" panose="02040503050406030204" pitchFamily="18" charset="0"/>
              </a:rPr>
              <a:t>0 &lt;= </a:t>
            </a:r>
            <a:r>
              <a:rPr lang="en" i="1" dirty="0">
                <a:latin typeface="Cambria Math" panose="02040503050406030204" pitchFamily="18" charset="0"/>
                <a:ea typeface="Cambria Math" panose="02040503050406030204" pitchFamily="18" charset="0"/>
              </a:rPr>
              <a:t>p</a:t>
            </a:r>
            <a:r>
              <a:rPr lang="en" dirty="0">
                <a:latin typeface="Cambria Math" panose="02040503050406030204" pitchFamily="18" charset="0"/>
                <a:ea typeface="Cambria Math" panose="02040503050406030204" pitchFamily="18" charset="0"/>
              </a:rPr>
              <a:t>(</a:t>
            </a:r>
            <a:r>
              <a:rPr lang="en" i="1" dirty="0">
                <a:latin typeface="Cambria Math" panose="02040503050406030204" pitchFamily="18" charset="0"/>
                <a:ea typeface="Cambria Math" panose="02040503050406030204" pitchFamily="18" charset="0"/>
              </a:rPr>
              <a:t>s</a:t>
            </a:r>
            <a:r>
              <a:rPr lang="en" dirty="0">
                <a:latin typeface="Cambria Math" panose="02040503050406030204" pitchFamily="18" charset="0"/>
                <a:ea typeface="Cambria Math" panose="02040503050406030204" pitchFamily="18" charset="0"/>
              </a:rPr>
              <a:t>) &lt;= 1</a:t>
            </a:r>
            <a:endParaRPr dirty="0">
              <a:latin typeface="Cambria Math" panose="02040503050406030204" pitchFamily="18" charset="0"/>
              <a:ea typeface="Cambria Math" panose="02040503050406030204" pitchFamily="18" charset="0"/>
            </a:endParaRPr>
          </a:p>
          <a:p>
            <a:pPr>
              <a:spcBef>
                <a:spcPts val="0"/>
              </a:spcBef>
            </a:pPr>
            <a:endParaRPr dirty="0"/>
          </a:p>
          <a:p>
            <a:pPr marL="0" indent="0">
              <a:buNone/>
            </a:pPr>
            <a:endParaRPr lang="en" dirty="0"/>
          </a:p>
          <a:p>
            <a:pPr marL="0" indent="0">
              <a:buNone/>
            </a:pPr>
            <a:r>
              <a:rPr lang="ru-RU" dirty="0"/>
              <a:t>Эти базовые свойства часто нарушаются при случайном использовании слова «вероятность» в науке о данных.</a:t>
            </a:r>
            <a:endParaRPr dirty="0"/>
          </a:p>
        </p:txBody>
      </p:sp>
      <p:pic>
        <p:nvPicPr>
          <p:cNvPr id="43" name="Google Shape;43;p9" title="This is the rendered form of the equation. You can not edit this directly. Right click will give you the option to save the image, and in most browsers you can drag the image onto your desktop or another program."/>
          <p:cNvPicPr preferRelativeResize="0"/>
          <p:nvPr/>
        </p:nvPicPr>
        <p:blipFill>
          <a:blip r:embed="rId3">
            <a:alphaModFix/>
          </a:blip>
          <a:stretch>
            <a:fillRect/>
          </a:stretch>
        </p:blipFill>
        <p:spPr>
          <a:xfrm>
            <a:off x="3519377" y="3870251"/>
            <a:ext cx="1624123" cy="788741"/>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3"/>
          <p:cNvSpPr txBox="1">
            <a:spLocks noGrp="1"/>
          </p:cNvSpPr>
          <p:nvPr>
            <p:ph type="title"/>
          </p:nvPr>
        </p:nvSpPr>
        <p:spPr>
          <a:xfrm>
            <a:off x="457200" y="646200"/>
            <a:ext cx="8229600" cy="857400"/>
          </a:xfrm>
          <a:prstGeom prst="rect">
            <a:avLst/>
          </a:prstGeom>
        </p:spPr>
        <p:txBody>
          <a:bodyPr spcFirstLastPara="1" vert="horz" wrap="square" lIns="91425" tIns="91425" rIns="91425" bIns="91425" rtlCol="0" anchor="b" anchorCtr="0">
            <a:noAutofit/>
          </a:bodyPr>
          <a:lstStyle/>
          <a:p>
            <a:r>
              <a:rPr lang="ru-RU" dirty="0"/>
              <a:t>Показатель отклонения: стандартное отклонение</a:t>
            </a:r>
            <a:endParaRPr dirty="0"/>
          </a:p>
        </p:txBody>
      </p:sp>
      <p:sp>
        <p:nvSpPr>
          <p:cNvPr id="146" name="Google Shape;146;p23"/>
          <p:cNvSpPr txBox="1">
            <a:spLocks noGrp="1"/>
          </p:cNvSpPr>
          <p:nvPr>
            <p:ph type="body" idx="1"/>
          </p:nvPr>
        </p:nvSpPr>
        <p:spPr>
          <a:xfrm>
            <a:off x="457200" y="2057400"/>
            <a:ext cx="8229600" cy="4237074"/>
          </a:xfrm>
          <a:prstGeom prst="rect">
            <a:avLst/>
          </a:prstGeom>
        </p:spPr>
        <p:txBody>
          <a:bodyPr spcFirstLastPara="1" vert="horz" wrap="square" lIns="91425" tIns="91425" rIns="91425" bIns="91425" rtlCol="0" anchor="t" anchorCtr="0">
            <a:noAutofit/>
          </a:bodyPr>
          <a:lstStyle/>
          <a:p>
            <a:pPr marL="0" indent="0">
              <a:buNone/>
            </a:pPr>
            <a:r>
              <a:rPr lang="ru-RU" dirty="0"/>
              <a:t>Дисперсия представляет собой квадрат сигмы стандартного отклонения.</a:t>
            </a:r>
          </a:p>
          <a:p>
            <a:pPr marL="0" indent="0">
              <a:buNone/>
            </a:pPr>
            <a:r>
              <a:rPr lang="ru-RU" dirty="0"/>
              <a:t>Мы делим на </a:t>
            </a:r>
            <a:r>
              <a:rPr lang="en" dirty="0"/>
              <a:t>n </a:t>
            </a:r>
            <a:r>
              <a:rPr lang="ru-RU" dirty="0"/>
              <a:t>или </a:t>
            </a:r>
            <a:r>
              <a:rPr lang="en" dirty="0"/>
              <a:t>n-1?</a:t>
            </a:r>
            <a:endParaRPr lang="ru-RU" dirty="0"/>
          </a:p>
          <a:p>
            <a:pPr marL="0" indent="0">
              <a:buNone/>
            </a:pPr>
            <a:endParaRPr lang="ru-RU" dirty="0"/>
          </a:p>
          <a:p>
            <a:pPr marL="0" indent="0">
              <a:buNone/>
            </a:pPr>
            <a:endParaRPr dirty="0"/>
          </a:p>
          <a:p>
            <a:pPr marL="0" indent="0">
              <a:buNone/>
            </a:pPr>
            <a:r>
              <a:rPr lang="ru-RU" dirty="0"/>
              <a:t>СКО</a:t>
            </a:r>
            <a:r>
              <a:rPr lang="en" dirty="0"/>
              <a:t> </a:t>
            </a:r>
            <a:r>
              <a:rPr lang="ru-RU" dirty="0"/>
              <a:t>генеральной совокупности делится на </a:t>
            </a:r>
            <a:r>
              <a:rPr lang="en" dirty="0"/>
              <a:t>n, </a:t>
            </a:r>
            <a:r>
              <a:rPr lang="ru-RU" dirty="0"/>
              <a:t>СКО</a:t>
            </a:r>
            <a:r>
              <a:rPr lang="en" dirty="0"/>
              <a:t> </a:t>
            </a:r>
            <a:r>
              <a:rPr lang="ru-RU" dirty="0"/>
              <a:t>выборки на </a:t>
            </a:r>
            <a:r>
              <a:rPr lang="en" dirty="0"/>
              <a:t>n-1, </a:t>
            </a:r>
            <a:r>
              <a:rPr lang="ru-RU" dirty="0"/>
              <a:t>но для больших </a:t>
            </a:r>
            <a:r>
              <a:rPr lang="en" dirty="0"/>
              <a:t>n n ~ (n-1), </a:t>
            </a:r>
            <a:r>
              <a:rPr lang="ru-RU" dirty="0"/>
              <a:t>так что это не имеет особого значения.</a:t>
            </a:r>
            <a:endParaRPr dirty="0"/>
          </a:p>
          <a:p>
            <a:pPr marL="0" indent="0">
              <a:buNone/>
            </a:pPr>
            <a:endParaRPr dirty="0"/>
          </a:p>
        </p:txBody>
      </p:sp>
      <p:pic>
        <p:nvPicPr>
          <p:cNvPr id="147" name="Google Shape;147;p23" descr="sigma.jpg"/>
          <p:cNvPicPr preferRelativeResize="0"/>
          <p:nvPr/>
        </p:nvPicPr>
        <p:blipFill>
          <a:blip r:embed="rId3">
            <a:alphaModFix/>
          </a:blip>
          <a:stretch>
            <a:fillRect/>
          </a:stretch>
        </p:blipFill>
        <p:spPr>
          <a:xfrm>
            <a:off x="5095923" y="2765326"/>
            <a:ext cx="2682200" cy="14130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24"/>
          <p:cNvSpPr txBox="1">
            <a:spLocks noGrp="1"/>
          </p:cNvSpPr>
          <p:nvPr>
            <p:ph type="title"/>
          </p:nvPr>
        </p:nvSpPr>
        <p:spPr>
          <a:xfrm>
            <a:off x="457200" y="646200"/>
            <a:ext cx="8229600" cy="857400"/>
          </a:xfrm>
          <a:prstGeom prst="rect">
            <a:avLst/>
          </a:prstGeom>
        </p:spPr>
        <p:txBody>
          <a:bodyPr spcFirstLastPara="1" vert="horz" wrap="square" lIns="91425" tIns="91425" rIns="91425" bIns="91425" rtlCol="0" anchor="b" anchorCtr="0">
            <a:noAutofit/>
          </a:bodyPr>
          <a:lstStyle/>
          <a:p>
            <a:r>
              <a:rPr lang="ru-RU" dirty="0"/>
              <a:t>Интерпретация дисперсии (фондовый рынок)</a:t>
            </a:r>
            <a:endParaRPr dirty="0"/>
          </a:p>
        </p:txBody>
      </p:sp>
      <p:sp>
        <p:nvSpPr>
          <p:cNvPr id="153" name="Google Shape;153;p24"/>
          <p:cNvSpPr txBox="1">
            <a:spLocks noGrp="1"/>
          </p:cNvSpPr>
          <p:nvPr>
            <p:ph type="body" idx="1"/>
          </p:nvPr>
        </p:nvSpPr>
        <p:spPr>
          <a:xfrm>
            <a:off x="457200" y="1706524"/>
            <a:ext cx="8229600" cy="4505275"/>
          </a:xfrm>
          <a:prstGeom prst="rect">
            <a:avLst/>
          </a:prstGeom>
        </p:spPr>
        <p:txBody>
          <a:bodyPr spcFirstLastPara="1" vert="horz" wrap="square" lIns="91425" tIns="91425" rIns="91425" bIns="91425" rtlCol="0" anchor="t" anchorCtr="0">
            <a:noAutofit/>
          </a:bodyPr>
          <a:lstStyle/>
          <a:p>
            <a:pPr marL="0" indent="0">
              <a:buNone/>
            </a:pPr>
            <a:r>
              <a:rPr lang="ru-RU" dirty="0"/>
              <a:t>Отношение «сигнал/шум» измерить сложно, поскольку многое из того, что вы видите, — это всего лишь дисперсия.</a:t>
            </a:r>
          </a:p>
          <a:p>
            <a:pPr marL="0" indent="0">
              <a:buNone/>
            </a:pPr>
            <a:r>
              <a:rPr lang="ru-RU" dirty="0"/>
              <a:t>Рассмотрите возможность измерения относительного «навыка» различных инвесторов фондового рынка.</a:t>
            </a:r>
          </a:p>
          <a:p>
            <a:pPr marL="0" indent="0">
              <a:buNone/>
            </a:pPr>
            <a:r>
              <a:rPr lang="ru-RU" dirty="0"/>
              <a:t>Ежегодные колебания эффективности фондов таковы, что результаты деятельности инвесторов случайны, а это означает, что реальная разница в навыках незначительна.</a:t>
            </a:r>
            <a:endParaRPr dirty="0">
              <a:solidFill>
                <a:srgbClr val="FF0000"/>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26"/>
          <p:cNvSpPr txBox="1">
            <a:spLocks noGrp="1"/>
          </p:cNvSpPr>
          <p:nvPr>
            <p:ph type="title"/>
          </p:nvPr>
        </p:nvSpPr>
        <p:spPr>
          <a:xfrm>
            <a:off x="457200" y="646175"/>
            <a:ext cx="8229600" cy="857400"/>
          </a:xfrm>
          <a:prstGeom prst="rect">
            <a:avLst/>
          </a:prstGeom>
        </p:spPr>
        <p:txBody>
          <a:bodyPr spcFirstLastPara="1" vert="horz" wrap="square" lIns="91425" tIns="91425" rIns="91425" bIns="91425" rtlCol="0" anchor="b" anchorCtr="0">
            <a:noAutofit/>
          </a:bodyPr>
          <a:lstStyle/>
          <a:p>
            <a:r>
              <a:rPr lang="ru-RU" dirty="0"/>
              <a:t>Интерпретация дисперсии (много моделей)</a:t>
            </a:r>
            <a:endParaRPr dirty="0"/>
          </a:p>
        </p:txBody>
      </p:sp>
      <p:sp>
        <p:nvSpPr>
          <p:cNvPr id="167" name="Google Shape;167;p26"/>
          <p:cNvSpPr txBox="1">
            <a:spLocks noGrp="1"/>
          </p:cNvSpPr>
          <p:nvPr>
            <p:ph type="body" idx="1"/>
          </p:nvPr>
        </p:nvSpPr>
        <p:spPr>
          <a:xfrm>
            <a:off x="457200" y="1920625"/>
            <a:ext cx="8229600" cy="3862500"/>
          </a:xfrm>
          <a:prstGeom prst="rect">
            <a:avLst/>
          </a:prstGeom>
        </p:spPr>
        <p:txBody>
          <a:bodyPr spcFirstLastPara="1" vert="horz" wrap="square" lIns="91425" tIns="91425" rIns="91425" bIns="91425" rtlCol="0" anchor="t" anchorCtr="0">
            <a:noAutofit/>
          </a:bodyPr>
          <a:lstStyle/>
          <a:p>
            <a:pPr marL="0" indent="0">
              <a:buNone/>
            </a:pPr>
            <a:r>
              <a:rPr lang="ru-RU" dirty="0"/>
              <a:t>Обычно для каждой задачи мы разрабатываем несколько моделей, от очень простых до сложных.</a:t>
            </a:r>
          </a:p>
          <a:p>
            <a:pPr marL="0" indent="0">
              <a:buNone/>
            </a:pPr>
            <a:r>
              <a:rPr lang="ru-RU" dirty="0"/>
              <a:t>Некоторая разница в производительности будет объяснена простой дисперсией: какие пары обучения/оценки были выбраны, насколько хорошо были оптимизированы параметры и т. д.</a:t>
            </a:r>
          </a:p>
          <a:p>
            <a:pPr marL="0" indent="0">
              <a:buNone/>
            </a:pPr>
            <a:r>
              <a:rPr lang="ru-RU" dirty="0"/>
              <a:t>Небольшой выигрыш в производительности является аргументом в пользу более простых моделей.</a:t>
            </a:r>
            <a:endParaRPr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27"/>
          <p:cNvSpPr txBox="1">
            <a:spLocks noGrp="1"/>
          </p:cNvSpPr>
          <p:nvPr>
            <p:ph type="title"/>
          </p:nvPr>
        </p:nvSpPr>
        <p:spPr>
          <a:xfrm>
            <a:off x="297712" y="138196"/>
            <a:ext cx="8229600" cy="857400"/>
          </a:xfrm>
          <a:prstGeom prst="rect">
            <a:avLst/>
          </a:prstGeom>
        </p:spPr>
        <p:txBody>
          <a:bodyPr spcFirstLastPara="1" vert="horz" wrap="square" lIns="91425" tIns="91425" rIns="91425" bIns="91425" rtlCol="0" anchor="b" anchorCtr="0">
            <a:noAutofit/>
          </a:bodyPr>
          <a:lstStyle/>
          <a:p>
            <a:r>
              <a:rPr lang="ru-RU" dirty="0"/>
              <a:t>Методы уменьшения дисперсии</a:t>
            </a:r>
            <a:endParaRPr dirty="0"/>
          </a:p>
        </p:txBody>
      </p:sp>
      <p:sp>
        <p:nvSpPr>
          <p:cNvPr id="173" name="Google Shape;173;p27"/>
          <p:cNvSpPr txBox="1">
            <a:spLocks noGrp="1"/>
          </p:cNvSpPr>
          <p:nvPr>
            <p:ph type="body" idx="1"/>
          </p:nvPr>
        </p:nvSpPr>
        <p:spPr>
          <a:xfrm>
            <a:off x="457200" y="2057400"/>
            <a:ext cx="8229600" cy="3725700"/>
          </a:xfrm>
          <a:prstGeom prst="rect">
            <a:avLst/>
          </a:prstGeom>
        </p:spPr>
        <p:txBody>
          <a:bodyPr spcFirstLastPara="1" vert="horz" wrap="square" lIns="91425" tIns="91425" rIns="91425" bIns="91425" rtlCol="0" anchor="t" anchorCtr="0">
            <a:noAutofit/>
          </a:bodyPr>
          <a:lstStyle/>
          <a:p>
            <a:pPr marL="0" indent="0">
              <a:buNone/>
            </a:pPr>
            <a:r>
              <a:rPr lang="ru-RU" dirty="0"/>
              <a:t>Хотя идти на занятия пешком медленнее, чем ехать на автобусе, разница во времени прибытия меньше.</a:t>
            </a:r>
          </a:p>
          <a:p>
            <a:pPr marL="0" indent="0">
              <a:buNone/>
            </a:pPr>
            <a:r>
              <a:rPr lang="ru-RU" dirty="0"/>
              <a:t>Повторение эксперимента несколько раз уменьшает дисперсию (перекрестная проверка в </a:t>
            </a:r>
            <a:r>
              <a:rPr lang="en" dirty="0"/>
              <a:t>k-</a:t>
            </a:r>
            <a:r>
              <a:rPr lang="ru-RU" dirty="0"/>
              <a:t>кратном размере).</a:t>
            </a:r>
          </a:p>
          <a:p>
            <a:pPr marL="0" indent="0">
              <a:buNone/>
            </a:pPr>
            <a:r>
              <a:rPr lang="ru-RU" dirty="0"/>
              <a:t>То же самое относится и к правильной случайной и детерминированной выборке.</a:t>
            </a:r>
          </a:p>
          <a:p>
            <a:pPr marL="0" indent="0">
              <a:buNone/>
            </a:pPr>
            <a:r>
              <a:rPr lang="ru-RU" dirty="0"/>
              <a:t>Устранение выбросов (если это оправдано) уменьшает дисперсию.</a:t>
            </a:r>
            <a:endParaRPr dirty="0"/>
          </a:p>
        </p:txBody>
      </p:sp>
      <p:pic>
        <p:nvPicPr>
          <p:cNvPr id="174" name="Google Shape;174;p27" descr="Hundreds of students not picked up by South Bend school buses | WSBT"/>
          <p:cNvPicPr preferRelativeResize="0"/>
          <p:nvPr/>
        </p:nvPicPr>
        <p:blipFill>
          <a:blip r:embed="rId3">
            <a:alphaModFix/>
          </a:blip>
          <a:stretch>
            <a:fillRect/>
          </a:stretch>
        </p:blipFill>
        <p:spPr>
          <a:xfrm>
            <a:off x="7110150" y="857250"/>
            <a:ext cx="1973026" cy="11067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28"/>
          <p:cNvSpPr txBox="1">
            <a:spLocks noGrp="1"/>
          </p:cNvSpPr>
          <p:nvPr>
            <p:ph type="title"/>
          </p:nvPr>
        </p:nvSpPr>
        <p:spPr>
          <a:xfrm>
            <a:off x="457200" y="646200"/>
            <a:ext cx="8455800" cy="857400"/>
          </a:xfrm>
          <a:prstGeom prst="rect">
            <a:avLst/>
          </a:prstGeom>
        </p:spPr>
        <p:txBody>
          <a:bodyPr spcFirstLastPara="1" vert="horz" wrap="square" lIns="91425" tIns="91425" rIns="91425" bIns="91425" rtlCol="0" anchor="b" anchorCtr="0">
            <a:noAutofit/>
          </a:bodyPr>
          <a:lstStyle/>
          <a:p>
            <a:r>
              <a:rPr lang="ru-RU" dirty="0"/>
              <a:t>Распределение срока службы картриджей принтера</a:t>
            </a:r>
            <a:endParaRPr dirty="0"/>
          </a:p>
        </p:txBody>
      </p:sp>
      <p:sp>
        <p:nvSpPr>
          <p:cNvPr id="180" name="Google Shape;180;p28"/>
          <p:cNvSpPr txBox="1">
            <a:spLocks noGrp="1"/>
          </p:cNvSpPr>
          <p:nvPr>
            <p:ph type="body" idx="1"/>
          </p:nvPr>
        </p:nvSpPr>
        <p:spPr>
          <a:xfrm>
            <a:off x="457200" y="2057400"/>
            <a:ext cx="8229600" cy="3725700"/>
          </a:xfrm>
          <a:prstGeom prst="rect">
            <a:avLst/>
          </a:prstGeom>
        </p:spPr>
        <p:txBody>
          <a:bodyPr spcFirstLastPara="1" vert="horz" wrap="square" lIns="91425" tIns="91425" rIns="91425" bIns="91425" rtlCol="0" anchor="t" anchorCtr="0">
            <a:noAutofit/>
          </a:bodyPr>
          <a:lstStyle/>
          <a:p>
            <a:pPr marL="0" indent="0">
              <a:buNone/>
            </a:pPr>
            <a:r>
              <a:rPr lang="ru-RU" dirty="0"/>
              <a:t>Распределения с одинаковым средним значением могут выглядеть очень по-разному.</a:t>
            </a:r>
          </a:p>
          <a:p>
            <a:pPr marL="0" indent="0">
              <a:buNone/>
            </a:pPr>
            <a:r>
              <a:rPr lang="ru-RU" dirty="0"/>
              <a:t>Но вместе среднее и стандартное отклонение довольно хорошо характеризуют любое распределение.</a:t>
            </a:r>
            <a:endParaRPr dirty="0"/>
          </a:p>
        </p:txBody>
      </p:sp>
      <p:pic>
        <p:nvPicPr>
          <p:cNvPr id="181" name="Google Shape;181;p28" descr="lightbulbs.jpg"/>
          <p:cNvPicPr preferRelativeResize="0"/>
          <p:nvPr/>
        </p:nvPicPr>
        <p:blipFill>
          <a:blip r:embed="rId3">
            <a:alphaModFix/>
          </a:blip>
          <a:stretch>
            <a:fillRect/>
          </a:stretch>
        </p:blipFill>
        <p:spPr>
          <a:xfrm>
            <a:off x="1759735" y="4429764"/>
            <a:ext cx="5427873" cy="2024198"/>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A87276A-1123-0F4E-B333-0401B6935E94}"/>
              </a:ext>
            </a:extLst>
          </p:cNvPr>
          <p:cNvSpPr>
            <a:spLocks noGrp="1"/>
          </p:cNvSpPr>
          <p:nvPr>
            <p:ph type="title"/>
          </p:nvPr>
        </p:nvSpPr>
        <p:spPr/>
        <p:txBody>
          <a:bodyPr/>
          <a:lstStyle/>
          <a:p>
            <a:r>
              <a:rPr lang="ru-RU" dirty="0"/>
              <a:t>Центральность в графе</a:t>
            </a:r>
          </a:p>
        </p:txBody>
      </p:sp>
      <p:sp>
        <p:nvSpPr>
          <p:cNvPr id="3" name="Объект 2">
            <a:extLst>
              <a:ext uri="{FF2B5EF4-FFF2-40B4-BE49-F238E27FC236}">
                <a16:creationId xmlns:a16="http://schemas.microsoft.com/office/drawing/2014/main" id="{139D8F99-F50F-7840-904B-39C299F6B777}"/>
              </a:ext>
            </a:extLst>
          </p:cNvPr>
          <p:cNvSpPr>
            <a:spLocks noGrp="1"/>
          </p:cNvSpPr>
          <p:nvPr>
            <p:ph idx="1"/>
          </p:nvPr>
        </p:nvSpPr>
        <p:spPr/>
        <p:txBody>
          <a:bodyPr/>
          <a:lstStyle/>
          <a:p>
            <a:pPr marL="0" indent="0">
              <a:buNone/>
            </a:pPr>
            <a:r>
              <a:rPr lang="ru-RU" sz="1800" dirty="0">
                <a:effectLst/>
              </a:rPr>
              <a:t>Центральность вершин в графе – это вектор, сопоставляющей каждой вершине графа некоторое число (индекс). </a:t>
            </a:r>
          </a:p>
          <a:p>
            <a:endParaRPr lang="ru-RU" sz="1800" dirty="0"/>
          </a:p>
          <a:p>
            <a:pPr marL="0" indent="0">
              <a:buNone/>
            </a:pPr>
            <a:r>
              <a:rPr lang="ru-RU" sz="1800" dirty="0">
                <a:effectLst/>
              </a:rPr>
              <a:t>Наиболее распространенные индексы: </a:t>
            </a:r>
            <a:endParaRPr lang="ru-RU" sz="1200" dirty="0"/>
          </a:p>
          <a:p>
            <a:pPr>
              <a:buFont typeface="Arial" panose="020B0604020202020204" pitchFamily="34" charset="0"/>
              <a:buChar char="•"/>
            </a:pPr>
            <a:r>
              <a:rPr lang="ru-RU" sz="1800" dirty="0">
                <a:effectLst/>
              </a:rPr>
              <a:t>Степенная центральность (</a:t>
            </a:r>
            <a:r>
              <a:rPr lang="en-US" sz="1800" dirty="0">
                <a:effectLst/>
              </a:rPr>
              <a:t>degree centrality); </a:t>
            </a:r>
          </a:p>
          <a:p>
            <a:pPr>
              <a:buFont typeface="Arial" panose="020B0604020202020204" pitchFamily="34" charset="0"/>
              <a:buChar char="•"/>
            </a:pPr>
            <a:r>
              <a:rPr lang="ru-RU" sz="1800" dirty="0">
                <a:effectLst/>
              </a:rPr>
              <a:t>Центральность по близости (</a:t>
            </a:r>
            <a:r>
              <a:rPr lang="en-US" sz="1800" dirty="0">
                <a:effectLst/>
              </a:rPr>
              <a:t>closeness centrality); </a:t>
            </a:r>
          </a:p>
          <a:p>
            <a:pPr>
              <a:buFont typeface="Arial" panose="020B0604020202020204" pitchFamily="34" charset="0"/>
              <a:buChar char="•"/>
            </a:pPr>
            <a:r>
              <a:rPr lang="ru-RU" sz="1800" dirty="0">
                <a:effectLst/>
              </a:rPr>
              <a:t>Центральность по посредничеству (</a:t>
            </a:r>
            <a:r>
              <a:rPr lang="en-US" sz="1800" dirty="0" err="1">
                <a:effectLst/>
              </a:rPr>
              <a:t>betweenneess</a:t>
            </a:r>
            <a:r>
              <a:rPr lang="en-US" sz="1800" dirty="0">
                <a:effectLst/>
              </a:rPr>
              <a:t> centrality); </a:t>
            </a:r>
          </a:p>
          <a:p>
            <a:pPr>
              <a:buFont typeface="Arial" panose="020B0604020202020204" pitchFamily="34" charset="0"/>
              <a:buChar char="•"/>
            </a:pPr>
            <a:r>
              <a:rPr lang="ru-RU" sz="1800" dirty="0">
                <a:effectLst/>
              </a:rPr>
              <a:t>Центральность по собственному вектору (</a:t>
            </a:r>
            <a:r>
              <a:rPr lang="en-US" sz="1800" dirty="0">
                <a:effectLst/>
              </a:rPr>
              <a:t>eigenvector centrality); </a:t>
            </a:r>
          </a:p>
          <a:p>
            <a:pPr>
              <a:buFont typeface="Arial" panose="020B0604020202020204" pitchFamily="34" charset="0"/>
              <a:buChar char="•"/>
            </a:pPr>
            <a:r>
              <a:rPr lang="ru-RU" sz="1800" dirty="0">
                <a:effectLst/>
              </a:rPr>
              <a:t>Центральность </a:t>
            </a:r>
            <a:r>
              <a:rPr lang="en-US" sz="1800" dirty="0">
                <a:effectLst/>
              </a:rPr>
              <a:t>PageRank. </a:t>
            </a:r>
          </a:p>
          <a:p>
            <a:endParaRPr lang="ru-RU" sz="1800" dirty="0">
              <a:effectLst/>
            </a:endParaRPr>
          </a:p>
          <a:p>
            <a:endParaRPr lang="ru-RU" dirty="0"/>
          </a:p>
        </p:txBody>
      </p:sp>
    </p:spTree>
    <p:extLst>
      <p:ext uri="{BB962C8B-B14F-4D97-AF65-F5344CB8AC3E}">
        <p14:creationId xmlns:p14="http://schemas.microsoft.com/office/powerpoint/2010/main" val="18109185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792ED01-F77A-9148-B1BB-6206926B2F62}"/>
              </a:ext>
            </a:extLst>
          </p:cNvPr>
          <p:cNvSpPr>
            <a:spLocks noGrp="1"/>
          </p:cNvSpPr>
          <p:nvPr>
            <p:ph type="title"/>
          </p:nvPr>
        </p:nvSpPr>
        <p:spPr/>
        <p:txBody>
          <a:bodyPr/>
          <a:lstStyle/>
          <a:p>
            <a:r>
              <a:rPr lang="ru-RU" dirty="0"/>
              <a:t>Центральность по близости</a:t>
            </a:r>
          </a:p>
        </p:txBody>
      </p:sp>
      <mc:AlternateContent xmlns:mc="http://schemas.openxmlformats.org/markup-compatibility/2006" xmlns:a14="http://schemas.microsoft.com/office/drawing/2010/main">
        <mc:Choice Requires="a14">
          <p:sp>
            <p:nvSpPr>
              <p:cNvPr id="3" name="Объект 2">
                <a:extLst>
                  <a:ext uri="{FF2B5EF4-FFF2-40B4-BE49-F238E27FC236}">
                    <a16:creationId xmlns:a16="http://schemas.microsoft.com/office/drawing/2014/main" id="{666396E4-2FD6-F34B-A899-9A598E7C7F76}"/>
                  </a:ext>
                </a:extLst>
              </p:cNvPr>
              <p:cNvSpPr>
                <a:spLocks noGrp="1"/>
              </p:cNvSpPr>
              <p:nvPr>
                <p:ph idx="1"/>
              </p:nvPr>
            </p:nvSpPr>
            <p:spPr/>
            <p:txBody>
              <a:bodyPr>
                <a:normAutofit/>
              </a:bodyPr>
              <a:lstStyle/>
              <a:p>
                <a:pPr marL="0" indent="0">
                  <a:buNone/>
                </a:pPr>
                <a:r>
                  <a:rPr lang="ru-RU" dirty="0"/>
                  <a:t>Вершина, находящаяся ближе всех к другим вершинам сети, является наиболее центральной</a:t>
                </a:r>
              </a:p>
              <a:p>
                <a:pPr marL="0" indent="0">
                  <a:buNone/>
                </a:pPr>
                <a:endParaRPr lang="ru-RU" dirty="0"/>
              </a:p>
              <a:p>
                <a:pPr marL="0" indent="0">
                  <a:buNone/>
                </a:pPr>
                <a:endParaRPr lang="ru-RU" dirty="0"/>
              </a:p>
              <a:p>
                <a:pPr marL="0" indent="0">
                  <a:buNone/>
                </a:pPr>
                <a:endParaRPr lang="ru-RU" dirty="0"/>
              </a:p>
              <a:p>
                <a:pPr marL="0" indent="0">
                  <a:buNone/>
                </a:pPr>
                <a:endParaRPr lang="ru-RU" dirty="0"/>
              </a:p>
              <a:p>
                <a:pPr marL="0" indent="0">
                  <a:buNone/>
                </a:pPr>
                <a:endParaRPr lang="ru-RU" dirty="0"/>
              </a:p>
              <a:p>
                <a:pPr marL="0" indent="0">
                  <a:buNone/>
                </a:pPr>
                <a14:m>
                  <m:oMath xmlns:m="http://schemas.openxmlformats.org/officeDocument/2006/math">
                    <m:sSub>
                      <m:sSubPr>
                        <m:ctrlPr>
                          <a:rPr lang="ru-RU" i="1" smtClean="0">
                            <a:latin typeface="Cambria Math" panose="02040503050406030204" pitchFamily="18" charset="0"/>
                          </a:rPr>
                        </m:ctrlPr>
                      </m:sSubPr>
                      <m:e>
                        <m:r>
                          <a:rPr lang="ru-RU" b="0" i="1" smtClean="0">
                            <a:latin typeface="Cambria Math" panose="02040503050406030204" pitchFamily="18" charset="0"/>
                          </a:rPr>
                          <m:t>𝐶</m:t>
                        </m:r>
                      </m:e>
                      <m:sub>
                        <m:r>
                          <a:rPr lang="ru-RU" b="0" i="1" smtClean="0">
                            <a:latin typeface="Cambria Math" panose="02040503050406030204" pitchFamily="18" charset="0"/>
                          </a:rPr>
                          <m:t>𝑖</m:t>
                        </m:r>
                      </m:sub>
                    </m:sSub>
                    <m:r>
                      <a:rPr lang="ru-RU" b="0" i="1" smtClean="0">
                        <a:latin typeface="Cambria Math" panose="02040503050406030204" pitchFamily="18" charset="0"/>
                      </a:rPr>
                      <m:t>=</m:t>
                    </m:r>
                    <m:f>
                      <m:fPr>
                        <m:ctrlPr>
                          <a:rPr lang="ru-RU" b="0" i="1" smtClean="0">
                            <a:latin typeface="Cambria Math" panose="02040503050406030204" pitchFamily="18" charset="0"/>
                          </a:rPr>
                        </m:ctrlPr>
                      </m:fPr>
                      <m:num>
                        <m:r>
                          <a:rPr lang="ru-RU" b="0" i="1" smtClean="0">
                            <a:latin typeface="Cambria Math" panose="02040503050406030204" pitchFamily="18" charset="0"/>
                          </a:rPr>
                          <m:t>1</m:t>
                        </m:r>
                      </m:num>
                      <m:den>
                        <m:nary>
                          <m:naryPr>
                            <m:chr m:val="∑"/>
                            <m:supHide m:val="on"/>
                            <m:ctrlPr>
                              <a:rPr lang="ru-RU" b="0" i="1" smtClean="0">
                                <a:latin typeface="Cambria Math" panose="02040503050406030204" pitchFamily="18" charset="0"/>
                              </a:rPr>
                            </m:ctrlPr>
                          </m:naryPr>
                          <m:sub>
                            <m:r>
                              <m:rPr>
                                <m:brk m:alnAt="7"/>
                              </m:rPr>
                              <a:rPr lang="ru-RU" b="0" i="1" smtClean="0">
                                <a:latin typeface="Cambria Math" panose="02040503050406030204" pitchFamily="18" charset="0"/>
                              </a:rPr>
                              <m:t>𝑗</m:t>
                            </m:r>
                          </m:sub>
                          <m:sup/>
                          <m:e>
                            <m:sSub>
                              <m:sSubPr>
                                <m:ctrlPr>
                                  <a:rPr lang="ru-RU" i="1">
                                    <a:latin typeface="Cambria Math" panose="02040503050406030204" pitchFamily="18" charset="0"/>
                                  </a:rPr>
                                </m:ctrlPr>
                              </m:sSubPr>
                              <m:e>
                                <m:r>
                                  <a:rPr lang="ru-RU" i="1">
                                    <a:latin typeface="Cambria Math" panose="02040503050406030204" pitchFamily="18" charset="0"/>
                                  </a:rPr>
                                  <m:t>𝑑</m:t>
                                </m:r>
                              </m:e>
                              <m:sub>
                                <m:r>
                                  <a:rPr lang="ru-RU" i="1">
                                    <a:latin typeface="Cambria Math" panose="02040503050406030204" pitchFamily="18" charset="0"/>
                                  </a:rPr>
                                  <m:t>𝑖</m:t>
                                </m:r>
                                <m:r>
                                  <a:rPr lang="ru-RU" b="0" i="1" smtClean="0">
                                    <a:latin typeface="Cambria Math" panose="02040503050406030204" pitchFamily="18" charset="0"/>
                                  </a:rPr>
                                  <m:t>𝑗</m:t>
                                </m:r>
                              </m:sub>
                            </m:sSub>
                          </m:e>
                        </m:nary>
                      </m:den>
                    </m:f>
                  </m:oMath>
                </a14:m>
                <a:r>
                  <a:rPr lang="ru-RU" dirty="0"/>
                  <a:t> </a:t>
                </a:r>
                <a14:m>
                  <m:oMath xmlns:m="http://schemas.openxmlformats.org/officeDocument/2006/math">
                    <m:sSub>
                      <m:sSubPr>
                        <m:ctrlPr>
                          <a:rPr lang="ru-RU" i="1">
                            <a:latin typeface="Cambria Math" panose="02040503050406030204" pitchFamily="18" charset="0"/>
                          </a:rPr>
                        </m:ctrlPr>
                      </m:sSubPr>
                      <m:e>
                        <m:r>
                          <a:rPr lang="ru-RU" i="1">
                            <a:latin typeface="Cambria Math" panose="02040503050406030204" pitchFamily="18" charset="0"/>
                          </a:rPr>
                          <m:t>𝐶</m:t>
                        </m:r>
                      </m:e>
                      <m:sub>
                        <m:r>
                          <a:rPr lang="ru-RU" i="1">
                            <a:latin typeface="Cambria Math" panose="02040503050406030204" pitchFamily="18" charset="0"/>
                          </a:rPr>
                          <m:t>𝑖</m:t>
                        </m:r>
                      </m:sub>
                    </m:sSub>
                    <m:r>
                      <a:rPr lang="ru-RU" i="1">
                        <a:latin typeface="Cambria Math" panose="02040503050406030204" pitchFamily="18" charset="0"/>
                      </a:rPr>
                      <m:t>=</m:t>
                    </m:r>
                    <m:nary>
                      <m:naryPr>
                        <m:chr m:val="∑"/>
                        <m:supHide m:val="on"/>
                        <m:ctrlPr>
                          <a:rPr lang="ru-RU" i="1">
                            <a:latin typeface="Cambria Math" panose="02040503050406030204" pitchFamily="18" charset="0"/>
                          </a:rPr>
                        </m:ctrlPr>
                      </m:naryPr>
                      <m:sub>
                        <m:r>
                          <m:rPr>
                            <m:brk m:alnAt="7"/>
                          </m:rPr>
                          <a:rPr lang="ru-RU" i="1">
                            <a:latin typeface="Cambria Math" panose="02040503050406030204" pitchFamily="18" charset="0"/>
                          </a:rPr>
                          <m:t>𝑗</m:t>
                        </m:r>
                      </m:sub>
                      <m:sup/>
                      <m:e>
                        <m:f>
                          <m:fPr>
                            <m:ctrlPr>
                              <a:rPr lang="ru-RU" i="1">
                                <a:latin typeface="Cambria Math" panose="02040503050406030204" pitchFamily="18" charset="0"/>
                              </a:rPr>
                            </m:ctrlPr>
                          </m:fPr>
                          <m:num>
                            <m:r>
                              <a:rPr lang="ru-RU" i="1">
                                <a:latin typeface="Cambria Math" panose="02040503050406030204" pitchFamily="18" charset="0"/>
                              </a:rPr>
                              <m:t>1</m:t>
                            </m:r>
                          </m:num>
                          <m:den>
                            <m:sSub>
                              <m:sSubPr>
                                <m:ctrlPr>
                                  <a:rPr lang="ru-RU" i="1">
                                    <a:latin typeface="Cambria Math" panose="02040503050406030204" pitchFamily="18" charset="0"/>
                                  </a:rPr>
                                </m:ctrlPr>
                              </m:sSubPr>
                              <m:e>
                                <m:r>
                                  <a:rPr lang="ru-RU" i="1">
                                    <a:latin typeface="Cambria Math" panose="02040503050406030204" pitchFamily="18" charset="0"/>
                                  </a:rPr>
                                  <m:t>𝑑</m:t>
                                </m:r>
                              </m:e>
                              <m:sub>
                                <m:r>
                                  <a:rPr lang="ru-RU" i="1">
                                    <a:latin typeface="Cambria Math" panose="02040503050406030204" pitchFamily="18" charset="0"/>
                                  </a:rPr>
                                  <m:t>𝑖𝑗</m:t>
                                </m:r>
                              </m:sub>
                            </m:sSub>
                          </m:den>
                        </m:f>
                      </m:e>
                    </m:nary>
                  </m:oMath>
                </a14:m>
                <a:endParaRPr lang="ru-RU" dirty="0"/>
              </a:p>
              <a:p>
                <a:endParaRPr lang="ru-RU" dirty="0"/>
              </a:p>
            </p:txBody>
          </p:sp>
        </mc:Choice>
        <mc:Fallback xmlns="">
          <p:sp>
            <p:nvSpPr>
              <p:cNvPr id="3" name="Объект 2">
                <a:extLst>
                  <a:ext uri="{FF2B5EF4-FFF2-40B4-BE49-F238E27FC236}">
                    <a16:creationId xmlns:a16="http://schemas.microsoft.com/office/drawing/2014/main" id="{666396E4-2FD6-F34B-A899-9A598E7C7F76}"/>
                  </a:ext>
                </a:extLst>
              </p:cNvPr>
              <p:cNvSpPr>
                <a:spLocks noGrp="1" noRot="1" noChangeAspect="1" noMove="1" noResize="1" noEditPoints="1" noAdjustHandles="1" noChangeArrowheads="1" noChangeShapeType="1" noTextEdit="1"/>
              </p:cNvSpPr>
              <p:nvPr>
                <p:ph idx="1"/>
              </p:nvPr>
            </p:nvSpPr>
            <p:spPr>
              <a:blipFill>
                <a:blip r:embed="rId2"/>
                <a:stretch>
                  <a:fillRect l="-1608" t="-2326" b="-15698"/>
                </a:stretch>
              </a:blipFill>
            </p:spPr>
            <p:txBody>
              <a:bodyPr/>
              <a:lstStyle/>
              <a:p>
                <a:r>
                  <a:rPr lang="ru-RU">
                    <a:noFill/>
                  </a:rPr>
                  <a:t> </a:t>
                </a:r>
              </a:p>
            </p:txBody>
          </p:sp>
        </mc:Fallback>
      </mc:AlternateContent>
      <p:pic>
        <p:nvPicPr>
          <p:cNvPr id="4" name="Рисунок 3">
            <a:extLst>
              <a:ext uri="{FF2B5EF4-FFF2-40B4-BE49-F238E27FC236}">
                <a16:creationId xmlns:a16="http://schemas.microsoft.com/office/drawing/2014/main" id="{7E5665AB-100D-0045-8B33-712CB9C598B0}"/>
              </a:ext>
            </a:extLst>
          </p:cNvPr>
          <p:cNvPicPr>
            <a:picLocks noChangeAspect="1"/>
          </p:cNvPicPr>
          <p:nvPr/>
        </p:nvPicPr>
        <p:blipFill>
          <a:blip r:embed="rId3"/>
          <a:stretch>
            <a:fillRect/>
          </a:stretch>
        </p:blipFill>
        <p:spPr>
          <a:xfrm>
            <a:off x="1296445" y="2807494"/>
            <a:ext cx="5092700" cy="2387600"/>
          </a:xfrm>
          <a:prstGeom prst="rect">
            <a:avLst/>
          </a:prstGeom>
        </p:spPr>
      </p:pic>
    </p:spTree>
    <p:extLst>
      <p:ext uri="{BB962C8B-B14F-4D97-AF65-F5344CB8AC3E}">
        <p14:creationId xmlns:p14="http://schemas.microsoft.com/office/powerpoint/2010/main" val="78837653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D8B260C-5388-CC44-B05E-D15211E83B42}"/>
              </a:ext>
            </a:extLst>
          </p:cNvPr>
          <p:cNvSpPr>
            <a:spLocks noGrp="1"/>
          </p:cNvSpPr>
          <p:nvPr>
            <p:ph type="title"/>
          </p:nvPr>
        </p:nvSpPr>
        <p:spPr/>
        <p:txBody>
          <a:bodyPr>
            <a:normAutofit/>
          </a:bodyPr>
          <a:lstStyle/>
          <a:p>
            <a:r>
              <a:rPr lang="ru-RU" sz="4000" dirty="0"/>
              <a:t>Центральность по посредничеству</a:t>
            </a:r>
          </a:p>
        </p:txBody>
      </p:sp>
      <mc:AlternateContent xmlns:mc="http://schemas.openxmlformats.org/markup-compatibility/2006" xmlns:a14="http://schemas.microsoft.com/office/drawing/2010/main">
        <mc:Choice Requires="a14">
          <p:sp>
            <p:nvSpPr>
              <p:cNvPr id="3" name="Объект 2">
                <a:extLst>
                  <a:ext uri="{FF2B5EF4-FFF2-40B4-BE49-F238E27FC236}">
                    <a16:creationId xmlns:a16="http://schemas.microsoft.com/office/drawing/2014/main" id="{CBF18EFA-9589-3D43-8118-0FECE4A92D2B}"/>
                  </a:ext>
                </a:extLst>
              </p:cNvPr>
              <p:cNvSpPr>
                <a:spLocks noGrp="1"/>
              </p:cNvSpPr>
              <p:nvPr>
                <p:ph idx="1"/>
              </p:nvPr>
            </p:nvSpPr>
            <p:spPr/>
            <p:txBody>
              <a:bodyPr>
                <a:normAutofit fontScale="92500"/>
              </a:bodyPr>
              <a:lstStyle/>
              <a:p>
                <a:pPr marL="0" indent="0">
                  <a:buNone/>
                </a:pPr>
                <a:r>
                  <a:rPr lang="ru-RU" dirty="0"/>
                  <a:t>Вершина, через которую проходит наибольшее число кратчайших путей, является наиболее центральной.</a:t>
                </a:r>
              </a:p>
              <a:p>
                <a:pPr marL="0" indent="0">
                  <a:buNone/>
                </a:pPr>
                <a:r>
                  <a:rPr lang="ru-RU" dirty="0"/>
                  <a:t> </a:t>
                </a:r>
              </a:p>
              <a:p>
                <a:pPr marL="0" indent="0">
                  <a:buNone/>
                </a:pPr>
                <a:endParaRPr lang="ru-RU" dirty="0"/>
              </a:p>
              <a:p>
                <a:pPr marL="0" indent="0">
                  <a:buNone/>
                </a:pPr>
                <a:endParaRPr lang="ru-RU" dirty="0"/>
              </a:p>
              <a:p>
                <a:pPr marL="0" indent="0">
                  <a:buNone/>
                </a:pPr>
                <a:endParaRPr lang="ru-RU" dirty="0"/>
              </a:p>
              <a:p>
                <a:pPr marL="0" indent="0">
                  <a:buNone/>
                </a:pPr>
                <a:endParaRPr lang="ru-RU" dirty="0"/>
              </a:p>
              <a:p>
                <a:pPr marL="0" indent="0">
                  <a:buNone/>
                </a:pPr>
                <a14:m>
                  <m:oMathPara xmlns:m="http://schemas.openxmlformats.org/officeDocument/2006/math">
                    <m:oMathParaPr>
                      <m:jc m:val="centerGroup"/>
                    </m:oMathParaPr>
                    <m:oMath xmlns:m="http://schemas.openxmlformats.org/officeDocument/2006/math">
                      <m:sSub>
                        <m:sSubPr>
                          <m:ctrlPr>
                            <a:rPr lang="ru-RU" i="1" smtClean="0">
                              <a:latin typeface="Cambria Math" panose="02040503050406030204" pitchFamily="18" charset="0"/>
                            </a:rPr>
                          </m:ctrlPr>
                        </m:sSubPr>
                        <m:e>
                          <m:r>
                            <a:rPr lang="ru-RU" b="0" i="1" smtClean="0">
                              <a:latin typeface="Cambria Math" panose="02040503050406030204" pitchFamily="18" charset="0"/>
                            </a:rPr>
                            <m:t>𝐶</m:t>
                          </m:r>
                        </m:e>
                        <m:sub>
                          <m:r>
                            <a:rPr lang="ru-RU" b="0" i="1" smtClean="0">
                              <a:latin typeface="Cambria Math" panose="02040503050406030204" pitchFamily="18" charset="0"/>
                            </a:rPr>
                            <m:t>𝑖</m:t>
                          </m:r>
                        </m:sub>
                      </m:sSub>
                      <m:r>
                        <a:rPr lang="ru-RU" b="0" i="1" smtClean="0">
                          <a:latin typeface="Cambria Math" panose="02040503050406030204" pitchFamily="18" charset="0"/>
                        </a:rPr>
                        <m:t>=</m:t>
                      </m:r>
                      <m:nary>
                        <m:naryPr>
                          <m:chr m:val="∑"/>
                          <m:supHide m:val="on"/>
                          <m:ctrlPr>
                            <a:rPr lang="ru-RU" b="0" i="1" smtClean="0">
                              <a:latin typeface="Cambria Math" panose="02040503050406030204" pitchFamily="18" charset="0"/>
                            </a:rPr>
                          </m:ctrlPr>
                        </m:naryPr>
                        <m:sub>
                          <m:r>
                            <m:rPr>
                              <m:brk m:alnAt="7"/>
                            </m:rPr>
                            <a:rPr lang="ru-RU" b="0" i="1" smtClean="0">
                              <a:latin typeface="Cambria Math" panose="02040503050406030204" pitchFamily="18" charset="0"/>
                            </a:rPr>
                            <m:t>𝑗</m:t>
                          </m:r>
                          <m:r>
                            <a:rPr lang="ru-RU" b="0" i="1" smtClean="0">
                              <a:latin typeface="Cambria Math" panose="02040503050406030204" pitchFamily="18" charset="0"/>
                            </a:rPr>
                            <m:t>𝑘</m:t>
                          </m:r>
                        </m:sub>
                        <m:sup/>
                        <m:e>
                          <m:f>
                            <m:fPr>
                              <m:ctrlPr>
                                <a:rPr lang="ru-RU" b="0" i="1" smtClean="0">
                                  <a:latin typeface="Cambria Math" panose="02040503050406030204" pitchFamily="18" charset="0"/>
                                </a:rPr>
                              </m:ctrlPr>
                            </m:fPr>
                            <m:num>
                              <m:sSub>
                                <m:sSubPr>
                                  <m:ctrlPr>
                                    <a:rPr lang="ru-RU" i="1">
                                      <a:latin typeface="Cambria Math" panose="02040503050406030204" pitchFamily="18" charset="0"/>
                                    </a:rPr>
                                  </m:ctrlPr>
                                </m:sSubPr>
                                <m:e>
                                  <m:r>
                                    <a:rPr lang="ru-RU" i="1">
                                      <a:latin typeface="Cambria Math" panose="02040503050406030204" pitchFamily="18" charset="0"/>
                                    </a:rPr>
                                    <m:t>𝑤</m:t>
                                  </m:r>
                                </m:e>
                                <m:sub>
                                  <m:r>
                                    <a:rPr lang="ru-RU" i="1">
                                      <a:latin typeface="Cambria Math" panose="02040503050406030204" pitchFamily="18" charset="0"/>
                                    </a:rPr>
                                    <m:t>𝑗𝑘</m:t>
                                  </m:r>
                                </m:sub>
                              </m:sSub>
                              <m:r>
                                <a:rPr lang="ru-RU" b="0" i="1" smtClean="0">
                                  <a:latin typeface="Cambria Math" panose="02040503050406030204" pitchFamily="18" charset="0"/>
                                </a:rPr>
                                <m:t>(</m:t>
                              </m:r>
                              <m:r>
                                <a:rPr lang="ru-RU" b="0" i="1" smtClean="0">
                                  <a:latin typeface="Cambria Math" panose="02040503050406030204" pitchFamily="18" charset="0"/>
                                </a:rPr>
                                <m:t>𝑖</m:t>
                              </m:r>
                              <m:r>
                                <a:rPr lang="ru-RU" b="0" i="1" smtClean="0">
                                  <a:latin typeface="Cambria Math" panose="02040503050406030204" pitchFamily="18" charset="0"/>
                                </a:rPr>
                                <m:t>)</m:t>
                              </m:r>
                            </m:num>
                            <m:den>
                              <m:sSub>
                                <m:sSubPr>
                                  <m:ctrlPr>
                                    <a:rPr lang="ru-RU" i="1">
                                      <a:latin typeface="Cambria Math" panose="02040503050406030204" pitchFamily="18" charset="0"/>
                                    </a:rPr>
                                  </m:ctrlPr>
                                </m:sSubPr>
                                <m:e>
                                  <m:r>
                                    <a:rPr lang="ru-RU" i="1">
                                      <a:latin typeface="Cambria Math" panose="02040503050406030204" pitchFamily="18" charset="0"/>
                                    </a:rPr>
                                    <m:t>𝑤</m:t>
                                  </m:r>
                                </m:e>
                                <m:sub>
                                  <m:r>
                                    <a:rPr lang="ru-RU" i="1">
                                      <a:latin typeface="Cambria Math" panose="02040503050406030204" pitchFamily="18" charset="0"/>
                                    </a:rPr>
                                    <m:t>𝑗𝑘</m:t>
                                  </m:r>
                                </m:sub>
                              </m:sSub>
                            </m:den>
                          </m:f>
                        </m:e>
                      </m:nary>
                    </m:oMath>
                  </m:oMathPara>
                </a14:m>
                <a:endParaRPr lang="ru-RU" dirty="0"/>
              </a:p>
              <a:p>
                <a:pPr marL="0" indent="0">
                  <a:buNone/>
                </a:pPr>
                <a:endParaRPr lang="ru-RU" dirty="0"/>
              </a:p>
            </p:txBody>
          </p:sp>
        </mc:Choice>
        <mc:Fallback xmlns="">
          <p:sp>
            <p:nvSpPr>
              <p:cNvPr id="3" name="Объект 2">
                <a:extLst>
                  <a:ext uri="{FF2B5EF4-FFF2-40B4-BE49-F238E27FC236}">
                    <a16:creationId xmlns:a16="http://schemas.microsoft.com/office/drawing/2014/main" id="{CBF18EFA-9589-3D43-8118-0FECE4A92D2B}"/>
                  </a:ext>
                </a:extLst>
              </p:cNvPr>
              <p:cNvSpPr>
                <a:spLocks noGrp="1" noRot="1" noChangeAspect="1" noMove="1" noResize="1" noEditPoints="1" noAdjustHandles="1" noChangeArrowheads="1" noChangeShapeType="1" noTextEdit="1"/>
              </p:cNvSpPr>
              <p:nvPr>
                <p:ph idx="1"/>
              </p:nvPr>
            </p:nvSpPr>
            <p:spPr>
              <a:blipFill>
                <a:blip r:embed="rId2"/>
                <a:stretch>
                  <a:fillRect l="-1447" t="-2035" r="-643" b="-39826"/>
                </a:stretch>
              </a:blipFill>
            </p:spPr>
            <p:txBody>
              <a:bodyPr/>
              <a:lstStyle/>
              <a:p>
                <a:r>
                  <a:rPr lang="ru-RU">
                    <a:noFill/>
                  </a:rPr>
                  <a:t> </a:t>
                </a:r>
              </a:p>
            </p:txBody>
          </p:sp>
        </mc:Fallback>
      </mc:AlternateContent>
      <p:pic>
        <p:nvPicPr>
          <p:cNvPr id="5" name="Рисунок 4">
            <a:extLst>
              <a:ext uri="{FF2B5EF4-FFF2-40B4-BE49-F238E27FC236}">
                <a16:creationId xmlns:a16="http://schemas.microsoft.com/office/drawing/2014/main" id="{9359973D-FB52-8545-87F4-B1D81C03DE7E}"/>
              </a:ext>
            </a:extLst>
          </p:cNvPr>
          <p:cNvPicPr>
            <a:picLocks noChangeAspect="1"/>
          </p:cNvPicPr>
          <p:nvPr/>
        </p:nvPicPr>
        <p:blipFill>
          <a:blip r:embed="rId3"/>
          <a:stretch>
            <a:fillRect/>
          </a:stretch>
        </p:blipFill>
        <p:spPr>
          <a:xfrm>
            <a:off x="1491929" y="2871959"/>
            <a:ext cx="6448304" cy="1888288"/>
          </a:xfrm>
          <a:prstGeom prst="rect">
            <a:avLst/>
          </a:prstGeom>
        </p:spPr>
      </p:pic>
    </p:spTree>
    <p:extLst>
      <p:ext uri="{BB962C8B-B14F-4D97-AF65-F5344CB8AC3E}">
        <p14:creationId xmlns:p14="http://schemas.microsoft.com/office/powerpoint/2010/main" val="52642514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D8B260C-5388-CC44-B05E-D15211E83B42}"/>
              </a:ext>
            </a:extLst>
          </p:cNvPr>
          <p:cNvSpPr>
            <a:spLocks noGrp="1"/>
          </p:cNvSpPr>
          <p:nvPr>
            <p:ph type="title"/>
          </p:nvPr>
        </p:nvSpPr>
        <p:spPr/>
        <p:txBody>
          <a:bodyPr>
            <a:normAutofit/>
          </a:bodyPr>
          <a:lstStyle/>
          <a:p>
            <a:r>
              <a:rPr lang="ru-RU" sz="4000" dirty="0"/>
              <a:t>Центральность по посредничеству</a:t>
            </a:r>
          </a:p>
        </p:txBody>
      </p:sp>
      <p:pic>
        <p:nvPicPr>
          <p:cNvPr id="7" name="Рисунок 6">
            <a:extLst>
              <a:ext uri="{FF2B5EF4-FFF2-40B4-BE49-F238E27FC236}">
                <a16:creationId xmlns:a16="http://schemas.microsoft.com/office/drawing/2014/main" id="{C9F21F47-EACA-914D-8619-45F4A6284381}"/>
              </a:ext>
            </a:extLst>
          </p:cNvPr>
          <p:cNvPicPr>
            <a:picLocks noChangeAspect="1"/>
          </p:cNvPicPr>
          <p:nvPr/>
        </p:nvPicPr>
        <p:blipFill>
          <a:blip r:embed="rId2"/>
          <a:stretch>
            <a:fillRect/>
          </a:stretch>
        </p:blipFill>
        <p:spPr>
          <a:xfrm>
            <a:off x="628650" y="2027097"/>
            <a:ext cx="7763792" cy="2255536"/>
          </a:xfrm>
          <a:prstGeom prst="rect">
            <a:avLst/>
          </a:prstGeom>
        </p:spPr>
      </p:pic>
    </p:spTree>
    <p:extLst>
      <p:ext uri="{BB962C8B-B14F-4D97-AF65-F5344CB8AC3E}">
        <p14:creationId xmlns:p14="http://schemas.microsoft.com/office/powerpoint/2010/main" val="301932508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486CE54-F284-4246-A32C-88D91BAE3143}"/>
              </a:ext>
            </a:extLst>
          </p:cNvPr>
          <p:cNvSpPr>
            <a:spLocks noGrp="1"/>
          </p:cNvSpPr>
          <p:nvPr>
            <p:ph type="title"/>
          </p:nvPr>
        </p:nvSpPr>
        <p:spPr/>
        <p:txBody>
          <a:bodyPr/>
          <a:lstStyle/>
          <a:p>
            <a:r>
              <a:rPr lang="ru-RU" dirty="0"/>
              <a:t>Центральность по собственному значению</a:t>
            </a:r>
          </a:p>
        </p:txBody>
      </p:sp>
      <mc:AlternateContent xmlns:mc="http://schemas.openxmlformats.org/markup-compatibility/2006" xmlns:a14="http://schemas.microsoft.com/office/drawing/2010/main">
        <mc:Choice Requires="a14">
          <p:sp>
            <p:nvSpPr>
              <p:cNvPr id="3" name="Объект 2">
                <a:extLst>
                  <a:ext uri="{FF2B5EF4-FFF2-40B4-BE49-F238E27FC236}">
                    <a16:creationId xmlns:a16="http://schemas.microsoft.com/office/drawing/2014/main" id="{14495858-6A0A-754E-AA3E-14B0F98DBF84}"/>
                  </a:ext>
                </a:extLst>
              </p:cNvPr>
              <p:cNvSpPr>
                <a:spLocks noGrp="1"/>
              </p:cNvSpPr>
              <p:nvPr>
                <p:ph idx="1"/>
              </p:nvPr>
            </p:nvSpPr>
            <p:spPr/>
            <p:txBody>
              <a:bodyPr>
                <a:normAutofit fontScale="85000" lnSpcReduction="20000"/>
              </a:bodyPr>
              <a:lstStyle/>
              <a:p>
                <a:pPr marL="0" indent="0">
                  <a:buNone/>
                </a:pPr>
                <a:r>
                  <a:rPr lang="ru-RU" dirty="0"/>
                  <a:t>Центральность вершины 𝑖 зависит от центральностей соседей вершины 𝑖. </a:t>
                </a:r>
              </a:p>
              <a:p>
                <a:pPr marL="0" indent="0">
                  <a:buNone/>
                </a:pPr>
                <a14:m>
                  <m:oMathPara xmlns:m="http://schemas.openxmlformats.org/officeDocument/2006/math">
                    <m:oMathParaPr>
                      <m:jc m:val="centerGroup"/>
                    </m:oMathParaPr>
                    <m:oMath xmlns:m="http://schemas.openxmlformats.org/officeDocument/2006/math">
                      <m:sSub>
                        <m:sSubPr>
                          <m:ctrlPr>
                            <a:rPr lang="ru-RU" i="1" smtClean="0">
                              <a:latin typeface="Cambria Math" panose="02040503050406030204" pitchFamily="18" charset="0"/>
                            </a:rPr>
                          </m:ctrlPr>
                        </m:sSubPr>
                        <m:e>
                          <m:r>
                            <a:rPr lang="ru-RU" b="0" i="1" smtClean="0">
                              <a:latin typeface="Cambria Math" panose="02040503050406030204" pitchFamily="18" charset="0"/>
                            </a:rPr>
                            <m:t>𝑥</m:t>
                          </m:r>
                        </m:e>
                        <m:sub>
                          <m:r>
                            <a:rPr lang="ru-RU" b="0" i="1" smtClean="0">
                              <a:latin typeface="Cambria Math" panose="02040503050406030204" pitchFamily="18" charset="0"/>
                            </a:rPr>
                            <m:t>𝑖</m:t>
                          </m:r>
                        </m:sub>
                      </m:sSub>
                      <m:r>
                        <a:rPr lang="ru-RU" b="0" i="1" smtClean="0">
                          <a:latin typeface="Cambria Math" panose="02040503050406030204" pitchFamily="18" charset="0"/>
                        </a:rPr>
                        <m:t>=</m:t>
                      </m:r>
                      <m:f>
                        <m:fPr>
                          <m:ctrlPr>
                            <a:rPr lang="ru-RU" b="0" i="1" smtClean="0">
                              <a:latin typeface="Cambria Math" panose="02040503050406030204" pitchFamily="18" charset="0"/>
                            </a:rPr>
                          </m:ctrlPr>
                        </m:fPr>
                        <m:num>
                          <m:r>
                            <a:rPr lang="ru-RU" b="0" i="1" smtClean="0">
                              <a:latin typeface="Cambria Math" panose="02040503050406030204" pitchFamily="18" charset="0"/>
                            </a:rPr>
                            <m:t>1</m:t>
                          </m:r>
                        </m:num>
                        <m:den>
                          <m:r>
                            <a:rPr lang="ru-RU" b="0" i="1" smtClean="0">
                              <a:latin typeface="Cambria Math" panose="02040503050406030204" pitchFamily="18" charset="0"/>
                              <a:ea typeface="Cambria Math" panose="02040503050406030204" pitchFamily="18" charset="0"/>
                            </a:rPr>
                            <m:t>𝜆</m:t>
                          </m:r>
                        </m:den>
                      </m:f>
                      <m:nary>
                        <m:naryPr>
                          <m:chr m:val="∑"/>
                          <m:supHide m:val="on"/>
                          <m:ctrlPr>
                            <a:rPr lang="ru-RU" b="0" i="1" smtClean="0">
                              <a:latin typeface="Cambria Math" panose="02040503050406030204" pitchFamily="18" charset="0"/>
                            </a:rPr>
                          </m:ctrlPr>
                        </m:naryPr>
                        <m:sub>
                          <m:r>
                            <m:rPr>
                              <m:brk m:alnAt="7"/>
                            </m:rPr>
                            <a:rPr lang="ru-RU" b="0" i="1" smtClean="0">
                              <a:latin typeface="Cambria Math" panose="02040503050406030204" pitchFamily="18" charset="0"/>
                            </a:rPr>
                            <m:t>𝑗</m:t>
                          </m:r>
                          <m:r>
                            <a:rPr lang="ru-RU" b="0" i="1" smtClean="0">
                              <a:latin typeface="Cambria Math" panose="02040503050406030204" pitchFamily="18" charset="0"/>
                              <a:ea typeface="Cambria Math" panose="02040503050406030204" pitchFamily="18" charset="0"/>
                            </a:rPr>
                            <m:t>∈</m:t>
                          </m:r>
                          <m:sSub>
                            <m:sSubPr>
                              <m:ctrlPr>
                                <a:rPr lang="ru-RU" b="0" i="1" smtClean="0">
                                  <a:latin typeface="Cambria Math" panose="02040503050406030204" pitchFamily="18" charset="0"/>
                                  <a:ea typeface="Cambria Math" panose="02040503050406030204" pitchFamily="18" charset="0"/>
                                </a:rPr>
                              </m:ctrlPr>
                            </m:sSubPr>
                            <m:e>
                              <m:r>
                                <a:rPr lang="ru-RU" b="0" i="1" smtClean="0">
                                  <a:latin typeface="Cambria Math" panose="02040503050406030204" pitchFamily="18" charset="0"/>
                                  <a:ea typeface="Cambria Math" panose="02040503050406030204" pitchFamily="18" charset="0"/>
                                </a:rPr>
                                <m:t>𝐹</m:t>
                              </m:r>
                            </m:e>
                            <m:sub>
                              <m:r>
                                <a:rPr lang="ru-RU" b="0" i="1" smtClean="0">
                                  <a:latin typeface="Cambria Math" panose="02040503050406030204" pitchFamily="18" charset="0"/>
                                  <a:ea typeface="Cambria Math" panose="02040503050406030204" pitchFamily="18" charset="0"/>
                                </a:rPr>
                                <m:t>𝑖</m:t>
                              </m:r>
                            </m:sub>
                          </m:sSub>
                        </m:sub>
                        <m:sup/>
                        <m:e>
                          <m:sSub>
                            <m:sSubPr>
                              <m:ctrlPr>
                                <a:rPr lang="ru-RU" b="0" i="1" smtClean="0">
                                  <a:latin typeface="Cambria Math" panose="02040503050406030204" pitchFamily="18" charset="0"/>
                                </a:rPr>
                              </m:ctrlPr>
                            </m:sSubPr>
                            <m:e>
                              <m:r>
                                <a:rPr lang="ru-RU" b="0" i="1" smtClean="0">
                                  <a:latin typeface="Cambria Math" panose="02040503050406030204" pitchFamily="18" charset="0"/>
                                </a:rPr>
                                <m:t>𝑥</m:t>
                              </m:r>
                            </m:e>
                            <m:sub>
                              <m:r>
                                <a:rPr lang="ru-RU" b="0" i="1" smtClean="0">
                                  <a:latin typeface="Cambria Math" panose="02040503050406030204" pitchFamily="18" charset="0"/>
                                </a:rPr>
                                <m:t>𝑗</m:t>
                              </m:r>
                            </m:sub>
                          </m:sSub>
                        </m:e>
                      </m:nary>
                      <m:r>
                        <a:rPr lang="ru-RU" b="0" i="0" smtClean="0">
                          <a:latin typeface="Cambria Math" panose="02040503050406030204" pitchFamily="18" charset="0"/>
                        </a:rPr>
                        <m:t>=</m:t>
                      </m:r>
                      <m:f>
                        <m:fPr>
                          <m:ctrlPr>
                            <a:rPr lang="ru-RU" i="1">
                              <a:latin typeface="Cambria Math" panose="02040503050406030204" pitchFamily="18" charset="0"/>
                            </a:rPr>
                          </m:ctrlPr>
                        </m:fPr>
                        <m:num>
                          <m:r>
                            <a:rPr lang="ru-RU" i="1">
                              <a:latin typeface="Cambria Math" panose="02040503050406030204" pitchFamily="18" charset="0"/>
                            </a:rPr>
                            <m:t>1</m:t>
                          </m:r>
                        </m:num>
                        <m:den>
                          <m:r>
                            <a:rPr lang="ru-RU" i="1">
                              <a:latin typeface="Cambria Math" panose="02040503050406030204" pitchFamily="18" charset="0"/>
                              <a:ea typeface="Cambria Math" panose="02040503050406030204" pitchFamily="18" charset="0"/>
                            </a:rPr>
                            <m:t>𝜆</m:t>
                          </m:r>
                        </m:den>
                      </m:f>
                      <m:nary>
                        <m:naryPr>
                          <m:chr m:val="∑"/>
                          <m:supHide m:val="on"/>
                          <m:ctrlPr>
                            <a:rPr lang="ru-RU" i="1">
                              <a:latin typeface="Cambria Math" panose="02040503050406030204" pitchFamily="18" charset="0"/>
                            </a:rPr>
                          </m:ctrlPr>
                        </m:naryPr>
                        <m:sub>
                          <m:r>
                            <m:rPr>
                              <m:brk m:alnAt="7"/>
                            </m:rPr>
                            <a:rPr lang="ru-RU" i="1">
                              <a:latin typeface="Cambria Math" panose="02040503050406030204" pitchFamily="18" charset="0"/>
                            </a:rPr>
                            <m:t>𝑗</m:t>
                          </m:r>
                        </m:sub>
                        <m:sup/>
                        <m:e>
                          <m:sSub>
                            <m:sSubPr>
                              <m:ctrlPr>
                                <a:rPr lang="ru-RU" i="1" smtClean="0">
                                  <a:latin typeface="Cambria Math" panose="02040503050406030204" pitchFamily="18" charset="0"/>
                                  <a:ea typeface="Cambria Math" panose="02040503050406030204" pitchFamily="18" charset="0"/>
                                </a:rPr>
                              </m:ctrlPr>
                            </m:sSubPr>
                            <m:e>
                              <m:r>
                                <a:rPr lang="ru-RU" b="0" i="1" smtClean="0">
                                  <a:latin typeface="Cambria Math" panose="02040503050406030204" pitchFamily="18" charset="0"/>
                                  <a:ea typeface="Cambria Math" panose="02040503050406030204" pitchFamily="18" charset="0"/>
                                </a:rPr>
                                <m:t>𝑎</m:t>
                              </m:r>
                            </m:e>
                            <m:sub>
                              <m:r>
                                <a:rPr lang="ru-RU" b="0" i="1" smtClean="0">
                                  <a:latin typeface="Cambria Math" panose="02040503050406030204" pitchFamily="18" charset="0"/>
                                  <a:ea typeface="Cambria Math" panose="02040503050406030204" pitchFamily="18" charset="0"/>
                                </a:rPr>
                                <m:t>𝑖𝑗</m:t>
                              </m:r>
                            </m:sub>
                          </m:sSub>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1">
                                  <a:latin typeface="Cambria Math" panose="02040503050406030204" pitchFamily="18" charset="0"/>
                                </a:rPr>
                                <m:t>𝑗</m:t>
                              </m:r>
                            </m:sub>
                          </m:sSub>
                        </m:e>
                      </m:nary>
                    </m:oMath>
                  </m:oMathPara>
                </a14:m>
                <a:endParaRPr lang="ru-RU" dirty="0"/>
              </a:p>
              <a:p>
                <a:pPr marL="0" indent="0">
                  <a:buNone/>
                </a:pPr>
                <a:endParaRPr lang="ru-RU" dirty="0"/>
              </a:p>
              <a:p>
                <a:pPr marL="0" indent="0">
                  <a:buNone/>
                </a:pPr>
                <a14:m>
                  <m:oMathPara xmlns:m="http://schemas.openxmlformats.org/officeDocument/2006/math">
                    <m:oMathParaPr>
                      <m:jc m:val="centerGroup"/>
                    </m:oMathParaPr>
                    <m:oMath xmlns:m="http://schemas.openxmlformats.org/officeDocument/2006/math">
                      <m:r>
                        <a:rPr lang="ru-RU" i="1" smtClean="0">
                          <a:latin typeface="Cambria Math" panose="02040503050406030204" pitchFamily="18" charset="0"/>
                          <a:ea typeface="Cambria Math" panose="02040503050406030204" pitchFamily="18" charset="0"/>
                        </a:rPr>
                        <m:t>𝜆</m:t>
                      </m:r>
                      <m:r>
                        <a:rPr lang="ru-RU" b="0" i="1" smtClean="0">
                          <a:latin typeface="Cambria Math" panose="02040503050406030204" pitchFamily="18" charset="0"/>
                          <a:ea typeface="Cambria Math" panose="02040503050406030204" pitchFamily="18" charset="0"/>
                        </a:rPr>
                        <m:t>𝑥</m:t>
                      </m:r>
                      <m:r>
                        <a:rPr lang="ru-RU" b="0" i="1" smtClean="0">
                          <a:latin typeface="Cambria Math" panose="02040503050406030204" pitchFamily="18" charset="0"/>
                          <a:ea typeface="Cambria Math" panose="02040503050406030204" pitchFamily="18" charset="0"/>
                        </a:rPr>
                        <m:t>=</m:t>
                      </m:r>
                      <m:r>
                        <a:rPr lang="ru-RU" b="0" i="1" smtClean="0">
                          <a:latin typeface="Cambria Math" panose="02040503050406030204" pitchFamily="18" charset="0"/>
                          <a:ea typeface="Cambria Math" panose="02040503050406030204" pitchFamily="18" charset="0"/>
                        </a:rPr>
                        <m:t>𝐴𝑥</m:t>
                      </m:r>
                    </m:oMath>
                  </m:oMathPara>
                </a14:m>
                <a:endParaRPr lang="ru-RU" dirty="0"/>
              </a:p>
              <a:p>
                <a:r>
                  <a:rPr lang="ru-RU" dirty="0"/>
                  <a:t>Выбирается собственный вектор, соответствующий максимальному собственному значению. </a:t>
                </a:r>
              </a:p>
              <a:p>
                <a:r>
                  <a:rPr lang="ru-RU" dirty="0"/>
                  <a:t>Данная центральность учитывает дальние взаимодействия. </a:t>
                </a:r>
              </a:p>
              <a:p>
                <a:r>
                  <a:rPr lang="ru-RU" dirty="0"/>
                  <a:t>Наиболее центральными считаются вершины, которые сами указывают на сильные вершины. </a:t>
                </a:r>
              </a:p>
              <a:p>
                <a:pPr marL="0" indent="0">
                  <a:buNone/>
                </a:pPr>
                <a:endParaRPr lang="ru-RU" dirty="0"/>
              </a:p>
            </p:txBody>
          </p:sp>
        </mc:Choice>
        <mc:Fallback xmlns="">
          <p:sp>
            <p:nvSpPr>
              <p:cNvPr id="3" name="Объект 2">
                <a:extLst>
                  <a:ext uri="{FF2B5EF4-FFF2-40B4-BE49-F238E27FC236}">
                    <a16:creationId xmlns:a16="http://schemas.microsoft.com/office/drawing/2014/main" id="{14495858-6A0A-754E-AA3E-14B0F98DBF84}"/>
                  </a:ext>
                </a:extLst>
              </p:cNvPr>
              <p:cNvSpPr>
                <a:spLocks noGrp="1" noRot="1" noChangeAspect="1" noMove="1" noResize="1" noEditPoints="1" noAdjustHandles="1" noChangeArrowheads="1" noChangeShapeType="1" noTextEdit="1"/>
              </p:cNvSpPr>
              <p:nvPr>
                <p:ph idx="1"/>
              </p:nvPr>
            </p:nvSpPr>
            <p:spPr>
              <a:blipFill>
                <a:blip r:embed="rId2"/>
                <a:stretch>
                  <a:fillRect l="-1286" t="-19477"/>
                </a:stretch>
              </a:blipFill>
            </p:spPr>
            <p:txBody>
              <a:bodyPr/>
              <a:lstStyle/>
              <a:p>
                <a:r>
                  <a:rPr lang="ru-RU">
                    <a:noFill/>
                  </a:rPr>
                  <a:t> </a:t>
                </a:r>
              </a:p>
            </p:txBody>
          </p:sp>
        </mc:Fallback>
      </mc:AlternateContent>
    </p:spTree>
    <p:extLst>
      <p:ext uri="{BB962C8B-B14F-4D97-AF65-F5344CB8AC3E}">
        <p14:creationId xmlns:p14="http://schemas.microsoft.com/office/powerpoint/2010/main" val="18820685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7"/>
        <p:cNvGrpSpPr/>
        <p:nvPr/>
      </p:nvGrpSpPr>
      <p:grpSpPr>
        <a:xfrm>
          <a:off x="0" y="0"/>
          <a:ext cx="0" cy="0"/>
          <a:chOff x="0" y="0"/>
          <a:chExt cx="0" cy="0"/>
        </a:xfrm>
      </p:grpSpPr>
      <p:sp>
        <p:nvSpPr>
          <p:cNvPr id="48" name="Google Shape;48;p10"/>
          <p:cNvSpPr txBox="1">
            <a:spLocks noGrp="1"/>
          </p:cNvSpPr>
          <p:nvPr>
            <p:ph type="title"/>
          </p:nvPr>
        </p:nvSpPr>
        <p:spPr>
          <a:xfrm>
            <a:off x="372140" y="478437"/>
            <a:ext cx="8229600" cy="857400"/>
          </a:xfrm>
          <a:prstGeom prst="rect">
            <a:avLst/>
          </a:prstGeom>
        </p:spPr>
        <p:txBody>
          <a:bodyPr spcFirstLastPara="1" vert="horz" wrap="square" lIns="91425" tIns="91425" rIns="91425" bIns="91425" rtlCol="0" anchor="b" anchorCtr="0">
            <a:noAutofit/>
          </a:bodyPr>
          <a:lstStyle/>
          <a:p>
            <a:r>
              <a:rPr lang="ru-RU" dirty="0"/>
              <a:t>Вероятность против статистики</a:t>
            </a:r>
            <a:endParaRPr dirty="0"/>
          </a:p>
        </p:txBody>
      </p:sp>
      <p:sp>
        <p:nvSpPr>
          <p:cNvPr id="49" name="Google Shape;49;p10"/>
          <p:cNvSpPr txBox="1">
            <a:spLocks noGrp="1"/>
          </p:cNvSpPr>
          <p:nvPr>
            <p:ph type="body" idx="1"/>
          </p:nvPr>
        </p:nvSpPr>
        <p:spPr>
          <a:xfrm>
            <a:off x="457200" y="2057400"/>
            <a:ext cx="8229600" cy="3725700"/>
          </a:xfrm>
          <a:prstGeom prst="rect">
            <a:avLst/>
          </a:prstGeom>
        </p:spPr>
        <p:txBody>
          <a:bodyPr spcFirstLastPara="1" vert="horz" wrap="square" lIns="91425" tIns="91425" rIns="91425" bIns="91425" rtlCol="0" anchor="t" anchorCtr="0">
            <a:noAutofit/>
          </a:bodyPr>
          <a:lstStyle/>
          <a:p>
            <a:r>
              <a:rPr lang="ru-RU" dirty="0"/>
              <a:t>Вероятность занимается прогнозированием вероятности будущих событий, а статистика анализирует частоту прошлых событий.</a:t>
            </a:r>
          </a:p>
          <a:p>
            <a:r>
              <a:rPr lang="ru-RU" dirty="0"/>
              <a:t>Вероятность — это теоретическая часть математики, посвященная следствиям определений, а статистика — это прикладная математика, пытающаяся осмыслить наблюдения из реального мира.</a:t>
            </a:r>
            <a:endParaRPr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486CE54-F284-4246-A32C-88D91BAE3143}"/>
              </a:ext>
            </a:extLst>
          </p:cNvPr>
          <p:cNvSpPr>
            <a:spLocks noGrp="1"/>
          </p:cNvSpPr>
          <p:nvPr>
            <p:ph type="title"/>
          </p:nvPr>
        </p:nvSpPr>
        <p:spPr/>
        <p:txBody>
          <a:bodyPr/>
          <a:lstStyle/>
          <a:p>
            <a:r>
              <a:rPr lang="ru-RU" dirty="0"/>
              <a:t>Центральность по собственному значению</a:t>
            </a:r>
          </a:p>
        </p:txBody>
      </p:sp>
      <p:pic>
        <p:nvPicPr>
          <p:cNvPr id="6" name="Рисунок 5">
            <a:extLst>
              <a:ext uri="{FF2B5EF4-FFF2-40B4-BE49-F238E27FC236}">
                <a16:creationId xmlns:a16="http://schemas.microsoft.com/office/drawing/2014/main" id="{AF85B1D0-BC23-CE44-9062-A18E6311B1E9}"/>
              </a:ext>
            </a:extLst>
          </p:cNvPr>
          <p:cNvPicPr>
            <a:picLocks noChangeAspect="1"/>
          </p:cNvPicPr>
          <p:nvPr/>
        </p:nvPicPr>
        <p:blipFill>
          <a:blip r:embed="rId2"/>
          <a:stretch>
            <a:fillRect/>
          </a:stretch>
        </p:blipFill>
        <p:spPr>
          <a:xfrm>
            <a:off x="917614" y="2289878"/>
            <a:ext cx="7779211" cy="2965027"/>
          </a:xfrm>
          <a:prstGeom prst="rect">
            <a:avLst/>
          </a:prstGeom>
        </p:spPr>
      </p:pic>
    </p:spTree>
    <p:extLst>
      <p:ext uri="{BB962C8B-B14F-4D97-AF65-F5344CB8AC3E}">
        <p14:creationId xmlns:p14="http://schemas.microsoft.com/office/powerpoint/2010/main" val="242362478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F2AD9F8-FE76-CB4D-ABBC-14FE04866E98}"/>
              </a:ext>
            </a:extLst>
          </p:cNvPr>
          <p:cNvSpPr>
            <a:spLocks noGrp="1"/>
          </p:cNvSpPr>
          <p:nvPr>
            <p:ph type="title"/>
          </p:nvPr>
        </p:nvSpPr>
        <p:spPr/>
        <p:txBody>
          <a:bodyPr/>
          <a:lstStyle/>
          <a:p>
            <a:r>
              <a:rPr lang="ru-RU" dirty="0"/>
              <a:t>Задача</a:t>
            </a:r>
          </a:p>
        </p:txBody>
      </p:sp>
      <p:sp>
        <p:nvSpPr>
          <p:cNvPr id="3" name="Объект 2">
            <a:extLst>
              <a:ext uri="{FF2B5EF4-FFF2-40B4-BE49-F238E27FC236}">
                <a16:creationId xmlns:a16="http://schemas.microsoft.com/office/drawing/2014/main" id="{8691E782-8F6C-E544-AA94-147CC56EA1F2}"/>
              </a:ext>
            </a:extLst>
          </p:cNvPr>
          <p:cNvSpPr>
            <a:spLocks noGrp="1"/>
          </p:cNvSpPr>
          <p:nvPr>
            <p:ph idx="1"/>
          </p:nvPr>
        </p:nvSpPr>
        <p:spPr>
          <a:xfrm>
            <a:off x="628650" y="2881745"/>
            <a:ext cx="7886700" cy="3976255"/>
          </a:xfrm>
        </p:spPr>
        <p:txBody>
          <a:bodyPr>
            <a:normAutofit fontScale="92500" lnSpcReduction="20000"/>
          </a:bodyPr>
          <a:lstStyle/>
          <a:p>
            <a:r>
              <a:rPr lang="ru-RU" dirty="0"/>
              <a:t>Давайте соберем информацию о друзьях и друзьях Ваших друзей из </a:t>
            </a:r>
            <a:r>
              <a:rPr lang="en-US" dirty="0"/>
              <a:t>VK</a:t>
            </a:r>
            <a:r>
              <a:rPr lang="ru-RU" dirty="0"/>
              <a:t> по всем членам Вашей группы</a:t>
            </a:r>
          </a:p>
          <a:p>
            <a:r>
              <a:rPr lang="ru-RU" dirty="0"/>
              <a:t>Построить граф дружбы. Все отношения дружбы между найденными профилями должны быть в графе</a:t>
            </a:r>
          </a:p>
          <a:p>
            <a:r>
              <a:rPr lang="ru-RU" dirty="0"/>
              <a:t>Оценить центральность членов Вашей группы: по посредничеству, по близости, собственного вектора</a:t>
            </a:r>
          </a:p>
          <a:p>
            <a:r>
              <a:rPr lang="ru-RU" dirty="0"/>
              <a:t>Визуализировать граф, по возможности красиво и информативно</a:t>
            </a:r>
          </a:p>
          <a:p>
            <a:r>
              <a:rPr lang="ru-RU" dirty="0"/>
              <a:t>Вывести имена людей с максимальными центральностями из Вашей группы.</a:t>
            </a:r>
          </a:p>
        </p:txBody>
      </p:sp>
      <p:pic>
        <p:nvPicPr>
          <p:cNvPr id="4" name="Рисунок 3">
            <a:extLst>
              <a:ext uri="{FF2B5EF4-FFF2-40B4-BE49-F238E27FC236}">
                <a16:creationId xmlns:a16="http://schemas.microsoft.com/office/drawing/2014/main" id="{0D70260A-8B0F-1E48-96ED-CF72FC8B727B}"/>
              </a:ext>
            </a:extLst>
          </p:cNvPr>
          <p:cNvPicPr>
            <a:picLocks noChangeAspect="1"/>
          </p:cNvPicPr>
          <p:nvPr/>
        </p:nvPicPr>
        <p:blipFill>
          <a:blip r:embed="rId2"/>
          <a:stretch>
            <a:fillRect/>
          </a:stretch>
        </p:blipFill>
        <p:spPr>
          <a:xfrm>
            <a:off x="3450900" y="457724"/>
            <a:ext cx="2298736" cy="2298736"/>
          </a:xfrm>
          <a:prstGeom prst="rect">
            <a:avLst/>
          </a:prstGeom>
        </p:spPr>
      </p:pic>
    </p:spTree>
    <p:extLst>
      <p:ext uri="{BB962C8B-B14F-4D97-AF65-F5344CB8AC3E}">
        <p14:creationId xmlns:p14="http://schemas.microsoft.com/office/powerpoint/2010/main" val="7513776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1"/>
          <p:cNvSpPr txBox="1">
            <a:spLocks noGrp="1"/>
          </p:cNvSpPr>
          <p:nvPr>
            <p:ph type="title"/>
          </p:nvPr>
        </p:nvSpPr>
        <p:spPr>
          <a:xfrm>
            <a:off x="326250" y="646200"/>
            <a:ext cx="8491500" cy="857400"/>
          </a:xfrm>
          <a:prstGeom prst="rect">
            <a:avLst/>
          </a:prstGeom>
        </p:spPr>
        <p:txBody>
          <a:bodyPr spcFirstLastPara="1" vert="horz" wrap="square" lIns="91425" tIns="91425" rIns="91425" bIns="91425" rtlCol="0" anchor="b" anchorCtr="0">
            <a:noAutofit/>
          </a:bodyPr>
          <a:lstStyle/>
          <a:p>
            <a:r>
              <a:rPr lang="ru-RU" dirty="0"/>
              <a:t>Сложные события и независимость</a:t>
            </a:r>
            <a:endParaRPr dirty="0"/>
          </a:p>
        </p:txBody>
      </p:sp>
      <p:sp>
        <p:nvSpPr>
          <p:cNvPr id="55" name="Google Shape;55;p11"/>
          <p:cNvSpPr txBox="1">
            <a:spLocks noGrp="1"/>
          </p:cNvSpPr>
          <p:nvPr>
            <p:ph type="body" idx="1"/>
          </p:nvPr>
        </p:nvSpPr>
        <p:spPr>
          <a:xfrm>
            <a:off x="457200" y="1674628"/>
            <a:ext cx="8229600" cy="3725700"/>
          </a:xfrm>
          <a:prstGeom prst="rect">
            <a:avLst/>
          </a:prstGeom>
        </p:spPr>
        <p:txBody>
          <a:bodyPr spcFirstLastPara="1" vert="horz" wrap="square" lIns="91425" tIns="91425" rIns="91425" bIns="91425" rtlCol="0" anchor="t" anchorCtr="0">
            <a:noAutofit/>
          </a:bodyPr>
          <a:lstStyle/>
          <a:p>
            <a:pPr marL="0" indent="0">
              <a:buNone/>
            </a:pPr>
            <a:r>
              <a:rPr lang="ru-RU" dirty="0"/>
              <a:t>Предположим, половина моих студентов — девушки (событие А). </a:t>
            </a:r>
          </a:p>
          <a:p>
            <a:pPr marL="0" indent="0">
              <a:buNone/>
            </a:pPr>
            <a:r>
              <a:rPr lang="ru-RU" dirty="0"/>
              <a:t>Уровень половины моих студентов выше среднего (событие </a:t>
            </a:r>
            <a:r>
              <a:rPr lang="en-US" dirty="0"/>
              <a:t>B</a:t>
            </a:r>
            <a:r>
              <a:rPr lang="ru-RU" dirty="0"/>
              <a:t>).</a:t>
            </a:r>
          </a:p>
          <a:p>
            <a:pPr marL="0" indent="0">
              <a:buNone/>
            </a:pPr>
            <a:r>
              <a:rPr lang="ru-RU" dirty="0"/>
              <a:t>Какова вероятность того, что студент одновременно является </a:t>
            </a:r>
            <a:r>
              <a:rPr lang="en" dirty="0"/>
              <a:t>A </a:t>
            </a:r>
            <a:r>
              <a:rPr lang="ru-RU" dirty="0"/>
              <a:t>и </a:t>
            </a:r>
            <a:r>
              <a:rPr lang="en" dirty="0"/>
              <a:t>B?</a:t>
            </a:r>
          </a:p>
          <a:p>
            <a:pPr marL="0" indent="0">
              <a:buNone/>
            </a:pPr>
            <a:r>
              <a:rPr lang="ru-RU" dirty="0"/>
              <a:t>События </a:t>
            </a:r>
            <a:r>
              <a:rPr lang="en" dirty="0"/>
              <a:t>A </a:t>
            </a:r>
            <a:r>
              <a:rPr lang="ru-RU" dirty="0"/>
              <a:t>и </a:t>
            </a:r>
            <a:r>
              <a:rPr lang="en" dirty="0"/>
              <a:t>B </a:t>
            </a:r>
            <a:r>
              <a:rPr lang="ru-RU" dirty="0"/>
              <a:t>независимы, если</a:t>
            </a:r>
            <a:endParaRPr dirty="0"/>
          </a:p>
          <a:p>
            <a:pPr marL="0" indent="0">
              <a:buNone/>
            </a:pPr>
            <a:endParaRPr lang="en" dirty="0"/>
          </a:p>
          <a:p>
            <a:pPr marL="0" indent="0">
              <a:buNone/>
            </a:pPr>
            <a:r>
              <a:rPr lang="ru-RU" dirty="0"/>
              <a:t>Независимость (нулевая корреляция) хороша для упрощения вычислений, но плоха для прогнозирования.</a:t>
            </a:r>
            <a:endParaRPr dirty="0"/>
          </a:p>
          <a:p>
            <a:pPr marL="0" indent="0">
              <a:buNone/>
            </a:pPr>
            <a:endParaRPr dirty="0"/>
          </a:p>
          <a:p>
            <a:pPr marL="0" indent="0">
              <a:buNone/>
            </a:pPr>
            <a:endParaRPr dirty="0"/>
          </a:p>
        </p:txBody>
      </p:sp>
      <p:pic>
        <p:nvPicPr>
          <p:cNvPr id="56" name="Google Shape;56;p11" title="This is the rendered form of the equation. You can not edit this directly. Right click will give you the option to save the image, and in most browsers you can drag the image onto your desktop or another program."/>
          <p:cNvPicPr preferRelativeResize="0"/>
          <p:nvPr/>
        </p:nvPicPr>
        <p:blipFill>
          <a:blip r:embed="rId3">
            <a:alphaModFix/>
          </a:blip>
          <a:stretch>
            <a:fillRect/>
          </a:stretch>
        </p:blipFill>
        <p:spPr>
          <a:xfrm>
            <a:off x="1959588" y="4842908"/>
            <a:ext cx="4495800" cy="4095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2"/>
          <p:cNvSpPr txBox="1">
            <a:spLocks noGrp="1"/>
          </p:cNvSpPr>
          <p:nvPr>
            <p:ph type="title"/>
          </p:nvPr>
        </p:nvSpPr>
        <p:spPr>
          <a:xfrm>
            <a:off x="457200" y="468638"/>
            <a:ext cx="8229600" cy="857400"/>
          </a:xfrm>
          <a:prstGeom prst="rect">
            <a:avLst/>
          </a:prstGeom>
        </p:spPr>
        <p:txBody>
          <a:bodyPr spcFirstLastPara="1" vert="horz" wrap="square" lIns="91425" tIns="91425" rIns="91425" bIns="91425" rtlCol="0" anchor="b" anchorCtr="0">
            <a:noAutofit/>
          </a:bodyPr>
          <a:lstStyle/>
          <a:p>
            <a:r>
              <a:rPr lang="ru-RU" dirty="0"/>
              <a:t>Условная вероятность</a:t>
            </a:r>
            <a:endParaRPr dirty="0"/>
          </a:p>
        </p:txBody>
      </p:sp>
      <p:sp>
        <p:nvSpPr>
          <p:cNvPr id="62" name="Google Shape;62;p12"/>
          <p:cNvSpPr txBox="1">
            <a:spLocks noGrp="1"/>
          </p:cNvSpPr>
          <p:nvPr>
            <p:ph type="body" idx="1"/>
          </p:nvPr>
        </p:nvSpPr>
        <p:spPr>
          <a:xfrm>
            <a:off x="457200" y="2057400"/>
            <a:ext cx="8229600" cy="3725700"/>
          </a:xfrm>
          <a:prstGeom prst="rect">
            <a:avLst/>
          </a:prstGeom>
        </p:spPr>
        <p:txBody>
          <a:bodyPr spcFirstLastPara="1" vert="horz" wrap="square" lIns="91425" tIns="91425" rIns="91425" bIns="91425" rtlCol="0" anchor="t" anchorCtr="0">
            <a:noAutofit/>
          </a:bodyPr>
          <a:lstStyle/>
          <a:p>
            <a:pPr marL="0" indent="0">
              <a:buNone/>
            </a:pPr>
            <a:r>
              <a:rPr lang="ru-RU" dirty="0"/>
              <a:t>Условная вероятность </a:t>
            </a:r>
            <a:r>
              <a:rPr lang="en" dirty="0"/>
              <a:t>P(A|B) </a:t>
            </a:r>
            <a:r>
              <a:rPr lang="ru-RU" dirty="0"/>
              <a:t>определяется как</a:t>
            </a:r>
            <a:r>
              <a:rPr lang="en" dirty="0"/>
              <a:t>:</a:t>
            </a:r>
            <a:endParaRPr dirty="0"/>
          </a:p>
          <a:p>
            <a:pPr marL="0" indent="0">
              <a:buNone/>
            </a:pPr>
            <a:endParaRPr dirty="0"/>
          </a:p>
          <a:p>
            <a:pPr marL="0" indent="0">
              <a:buNone/>
            </a:pPr>
            <a:endParaRPr dirty="0"/>
          </a:p>
          <a:p>
            <a:pPr marL="0" indent="0">
              <a:buNone/>
            </a:pPr>
            <a:r>
              <a:rPr lang="ru-RU" dirty="0"/>
              <a:t>Условные вероятности становятся интересными только тогда, когда события </a:t>
            </a:r>
            <a:r>
              <a:rPr lang="ru-RU" b="1" dirty="0"/>
              <a:t>не</a:t>
            </a:r>
            <a:r>
              <a:rPr lang="ru-RU" dirty="0"/>
              <a:t> являются независимыми, иначе:</a:t>
            </a:r>
            <a:endParaRPr dirty="0"/>
          </a:p>
        </p:txBody>
      </p:sp>
      <p:pic>
        <p:nvPicPr>
          <p:cNvPr id="63" name="Google Shape;63;p12" title="This is the rendered form of the equation. You can not edit this directly. Right click will give you the option to save the image, and in most browsers you can drag the image onto your desktop or another program."/>
          <p:cNvPicPr preferRelativeResize="0"/>
          <p:nvPr/>
        </p:nvPicPr>
        <p:blipFill>
          <a:blip r:embed="rId3">
            <a:alphaModFix/>
          </a:blip>
          <a:stretch>
            <a:fillRect/>
          </a:stretch>
        </p:blipFill>
        <p:spPr>
          <a:xfrm>
            <a:off x="1862139" y="5068726"/>
            <a:ext cx="5419725" cy="714375"/>
          </a:xfrm>
          <a:prstGeom prst="rect">
            <a:avLst/>
          </a:prstGeom>
          <a:noFill/>
          <a:ln>
            <a:noFill/>
          </a:ln>
        </p:spPr>
      </p:pic>
      <p:pic>
        <p:nvPicPr>
          <p:cNvPr id="64" name="Google Shape;64;p12" title="This is the rendered form of the equation. You can not edit this directly. Right click will give you the option to save the image, and in most browsers you can drag the image onto your desktop or another program."/>
          <p:cNvPicPr preferRelativeResize="0"/>
          <p:nvPr/>
        </p:nvPicPr>
        <p:blipFill>
          <a:blip r:embed="rId4">
            <a:alphaModFix/>
          </a:blip>
          <a:stretch>
            <a:fillRect/>
          </a:stretch>
        </p:blipFill>
        <p:spPr>
          <a:xfrm>
            <a:off x="2869576" y="2891626"/>
            <a:ext cx="2619375" cy="7143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Google Shape;69;p13"/>
          <p:cNvSpPr txBox="1">
            <a:spLocks noGrp="1"/>
          </p:cNvSpPr>
          <p:nvPr>
            <p:ph type="title"/>
          </p:nvPr>
        </p:nvSpPr>
        <p:spPr>
          <a:xfrm>
            <a:off x="457189" y="415031"/>
            <a:ext cx="8229600" cy="857400"/>
          </a:xfrm>
          <a:prstGeom prst="rect">
            <a:avLst/>
          </a:prstGeom>
        </p:spPr>
        <p:txBody>
          <a:bodyPr spcFirstLastPara="1" vert="horz" wrap="square" lIns="91425" tIns="91425" rIns="91425" bIns="91425" rtlCol="0" anchor="b" anchorCtr="0">
            <a:noAutofit/>
          </a:bodyPr>
          <a:lstStyle/>
          <a:p>
            <a:r>
              <a:rPr lang="ru-RU" dirty="0"/>
              <a:t>Теорема Байеса</a:t>
            </a:r>
            <a:endParaRPr dirty="0"/>
          </a:p>
        </p:txBody>
      </p:sp>
      <p:sp>
        <p:nvSpPr>
          <p:cNvPr id="70" name="Google Shape;70;p13"/>
          <p:cNvSpPr txBox="1">
            <a:spLocks noGrp="1"/>
          </p:cNvSpPr>
          <p:nvPr>
            <p:ph type="body" idx="1"/>
          </p:nvPr>
        </p:nvSpPr>
        <p:spPr>
          <a:xfrm>
            <a:off x="457200" y="2035975"/>
            <a:ext cx="8229600" cy="3747000"/>
          </a:xfrm>
          <a:prstGeom prst="rect">
            <a:avLst/>
          </a:prstGeom>
        </p:spPr>
        <p:txBody>
          <a:bodyPr spcFirstLastPara="1" vert="horz" wrap="square" lIns="91425" tIns="91425" rIns="91425" bIns="91425" rtlCol="0" anchor="t" anchorCtr="0">
            <a:noAutofit/>
          </a:bodyPr>
          <a:lstStyle/>
          <a:p>
            <a:pPr marL="0" indent="0">
              <a:buNone/>
            </a:pPr>
            <a:r>
              <a:rPr lang="ru-RU" dirty="0"/>
              <a:t>Теорема Байеса позволяет нам обновить нашу оценку правдоподобия </a:t>
            </a:r>
            <a:r>
              <a:rPr lang="en" dirty="0"/>
              <a:t>A </a:t>
            </a:r>
            <a:r>
              <a:rPr lang="ru-RU" dirty="0"/>
              <a:t>в ответ на знание </a:t>
            </a:r>
            <a:r>
              <a:rPr lang="en" dirty="0"/>
              <a:t>B:</a:t>
            </a:r>
            <a:endParaRPr dirty="0"/>
          </a:p>
        </p:txBody>
      </p:sp>
      <p:pic>
        <p:nvPicPr>
          <p:cNvPr id="71" name="Google Shape;71;p13" descr="bayes-example-1.png"/>
          <p:cNvPicPr preferRelativeResize="0"/>
          <p:nvPr/>
        </p:nvPicPr>
        <p:blipFill>
          <a:blip r:embed="rId3">
            <a:alphaModFix/>
          </a:blip>
          <a:stretch>
            <a:fillRect/>
          </a:stretch>
        </p:blipFill>
        <p:spPr>
          <a:xfrm>
            <a:off x="4105264" y="3563064"/>
            <a:ext cx="4581525" cy="2143125"/>
          </a:xfrm>
          <a:prstGeom prst="rect">
            <a:avLst/>
          </a:prstGeom>
          <a:noFill/>
          <a:ln>
            <a:noFill/>
          </a:ln>
        </p:spPr>
      </p:pic>
      <p:pic>
        <p:nvPicPr>
          <p:cNvPr id="72" name="Google Shape;72;p13" descr="Bayes' rule with a simple and practical example | by Tirthajyoti Sarkar |  Towards Data Science"/>
          <p:cNvPicPr preferRelativeResize="0"/>
          <p:nvPr/>
        </p:nvPicPr>
        <p:blipFill>
          <a:blip r:embed="rId4">
            <a:alphaModFix/>
          </a:blip>
          <a:stretch>
            <a:fillRect/>
          </a:stretch>
        </p:blipFill>
        <p:spPr>
          <a:xfrm>
            <a:off x="798824" y="4187701"/>
            <a:ext cx="2933203" cy="2255268"/>
          </a:xfrm>
          <a:prstGeom prst="rect">
            <a:avLst/>
          </a:prstGeom>
          <a:noFill/>
          <a:ln>
            <a:noFill/>
          </a:ln>
        </p:spPr>
      </p:pic>
      <p:pic>
        <p:nvPicPr>
          <p:cNvPr id="73" name="Google Shape;73;p13"/>
          <p:cNvPicPr preferRelativeResize="0"/>
          <p:nvPr/>
        </p:nvPicPr>
        <p:blipFill>
          <a:blip r:embed="rId5">
            <a:alphaModFix/>
          </a:blip>
          <a:stretch>
            <a:fillRect/>
          </a:stretch>
        </p:blipFill>
        <p:spPr>
          <a:xfrm>
            <a:off x="861726" y="3316800"/>
            <a:ext cx="2478575" cy="5655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4"/>
          <p:cNvSpPr txBox="1">
            <a:spLocks noGrp="1"/>
          </p:cNvSpPr>
          <p:nvPr>
            <p:ph type="title"/>
          </p:nvPr>
        </p:nvSpPr>
        <p:spPr>
          <a:xfrm>
            <a:off x="395002" y="499703"/>
            <a:ext cx="8229600" cy="857400"/>
          </a:xfrm>
          <a:prstGeom prst="rect">
            <a:avLst/>
          </a:prstGeom>
        </p:spPr>
        <p:txBody>
          <a:bodyPr spcFirstLastPara="1" vert="horz" wrap="square" lIns="91425" tIns="91425" rIns="91425" bIns="91425" rtlCol="0" anchor="b" anchorCtr="0">
            <a:noAutofit/>
          </a:bodyPr>
          <a:lstStyle/>
          <a:p>
            <a:r>
              <a:rPr lang="ru-RU" dirty="0"/>
              <a:t>Доказательство теоремы Байеса</a:t>
            </a:r>
            <a:endParaRPr dirty="0"/>
          </a:p>
        </p:txBody>
      </p:sp>
      <p:sp>
        <p:nvSpPr>
          <p:cNvPr id="79" name="Google Shape;79;p14"/>
          <p:cNvSpPr txBox="1">
            <a:spLocks noGrp="1"/>
          </p:cNvSpPr>
          <p:nvPr>
            <p:ph type="body" idx="1"/>
          </p:nvPr>
        </p:nvSpPr>
        <p:spPr>
          <a:xfrm>
            <a:off x="0" y="1637413"/>
            <a:ext cx="9144000" cy="4508205"/>
          </a:xfrm>
          <a:prstGeom prst="rect">
            <a:avLst/>
          </a:prstGeom>
        </p:spPr>
        <p:txBody>
          <a:bodyPr spcFirstLastPara="1" vert="horz" wrap="square" lIns="91425" tIns="91425" rIns="91425" bIns="91425" rtlCol="0" anchor="t" anchorCtr="0">
            <a:noAutofit/>
          </a:bodyPr>
          <a:lstStyle/>
          <a:p>
            <a:pPr marL="0" indent="0">
              <a:buNone/>
            </a:pPr>
            <a:r>
              <a:rPr lang="en" dirty="0"/>
              <a:t> </a:t>
            </a:r>
            <a:endParaRPr dirty="0"/>
          </a:p>
        </p:txBody>
      </p:sp>
      <p:pic>
        <p:nvPicPr>
          <p:cNvPr id="80" name="Google Shape;80;p14"/>
          <p:cNvPicPr preferRelativeResize="0"/>
          <p:nvPr/>
        </p:nvPicPr>
        <p:blipFill>
          <a:blip r:embed="rId3">
            <a:alphaModFix/>
          </a:blip>
          <a:stretch>
            <a:fillRect/>
          </a:stretch>
        </p:blipFill>
        <p:spPr>
          <a:xfrm>
            <a:off x="1229126" y="2105739"/>
            <a:ext cx="6561353" cy="36290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BA8C997-2541-4341-8FFE-B0C15B42B6FF}"/>
              </a:ext>
            </a:extLst>
          </p:cNvPr>
          <p:cNvSpPr>
            <a:spLocks noGrp="1"/>
          </p:cNvSpPr>
          <p:nvPr>
            <p:ph type="title"/>
          </p:nvPr>
        </p:nvSpPr>
        <p:spPr/>
        <p:txBody>
          <a:bodyPr/>
          <a:lstStyle/>
          <a:p>
            <a:r>
              <a:rPr lang="ru-RU" dirty="0"/>
              <a:t>Типичные задачи статистики</a:t>
            </a:r>
          </a:p>
        </p:txBody>
      </p:sp>
      <p:sp>
        <p:nvSpPr>
          <p:cNvPr id="3" name="Объект 2">
            <a:extLst>
              <a:ext uri="{FF2B5EF4-FFF2-40B4-BE49-F238E27FC236}">
                <a16:creationId xmlns:a16="http://schemas.microsoft.com/office/drawing/2014/main" id="{E21FAB6E-EF29-2843-A5C2-CF15DC7A5279}"/>
              </a:ext>
            </a:extLst>
          </p:cNvPr>
          <p:cNvSpPr>
            <a:spLocks noGrp="1"/>
          </p:cNvSpPr>
          <p:nvPr>
            <p:ph idx="1"/>
          </p:nvPr>
        </p:nvSpPr>
        <p:spPr/>
        <p:txBody>
          <a:bodyPr/>
          <a:lstStyle/>
          <a:p>
            <a:r>
              <a:rPr lang="ru-RU" dirty="0"/>
              <a:t>Определить закон распределения случайной величины (системы случайных величин)</a:t>
            </a:r>
          </a:p>
          <a:p>
            <a:r>
              <a:rPr lang="ru-RU" dirty="0"/>
              <a:t>Проверить правдоподобие гипотез</a:t>
            </a:r>
          </a:p>
          <a:p>
            <a:r>
              <a:rPr lang="ru-RU" dirty="0"/>
              <a:t>Найти неизвестные параметры распределения</a:t>
            </a:r>
          </a:p>
        </p:txBody>
      </p:sp>
    </p:spTree>
    <p:extLst>
      <p:ext uri="{BB962C8B-B14F-4D97-AF65-F5344CB8AC3E}">
        <p14:creationId xmlns:p14="http://schemas.microsoft.com/office/powerpoint/2010/main" val="14944986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1CE505B8-E3BD-644F-A4D1-F7452F913E10}"/>
              </a:ext>
            </a:extLst>
          </p:cNvPr>
          <p:cNvSpPr>
            <a:spLocks noGrp="1"/>
          </p:cNvSpPr>
          <p:nvPr>
            <p:ph type="title"/>
          </p:nvPr>
        </p:nvSpPr>
        <p:spPr/>
        <p:txBody>
          <a:bodyPr/>
          <a:lstStyle/>
          <a:p>
            <a:r>
              <a:rPr lang="ru-RU" dirty="0"/>
              <a:t>Простая статистическая совокупность</a:t>
            </a:r>
          </a:p>
        </p:txBody>
      </p:sp>
      <p:sp>
        <p:nvSpPr>
          <p:cNvPr id="3" name="Объект 2">
            <a:extLst>
              <a:ext uri="{FF2B5EF4-FFF2-40B4-BE49-F238E27FC236}">
                <a16:creationId xmlns:a16="http://schemas.microsoft.com/office/drawing/2014/main" id="{7D32C58A-F928-F24D-9D6A-7347FC46AEBD}"/>
              </a:ext>
            </a:extLst>
          </p:cNvPr>
          <p:cNvSpPr>
            <a:spLocks noGrp="1"/>
          </p:cNvSpPr>
          <p:nvPr>
            <p:ph idx="1"/>
          </p:nvPr>
        </p:nvSpPr>
        <p:spPr/>
        <p:txBody>
          <a:bodyPr/>
          <a:lstStyle/>
          <a:p>
            <a:r>
              <a:rPr lang="ru-RU" dirty="0"/>
              <a:t>Дана случайная величина </a:t>
            </a:r>
            <a:r>
              <a:rPr lang="en-US" i="1" dirty="0">
                <a:latin typeface="Cambria Math" panose="02040503050406030204" pitchFamily="18" charset="0"/>
                <a:ea typeface="Cambria Math" panose="02040503050406030204" pitchFamily="18" charset="0"/>
              </a:rPr>
              <a:t>X</a:t>
            </a:r>
            <a:endParaRPr lang="en-US" dirty="0"/>
          </a:p>
          <a:p>
            <a:r>
              <a:rPr lang="ru-RU" dirty="0"/>
              <a:t>Совокупность наблюдаемых значений </a:t>
            </a:r>
            <a:r>
              <a:rPr lang="en-US" i="1" dirty="0">
                <a:latin typeface="Cambria Math" panose="02040503050406030204" pitchFamily="18" charset="0"/>
                <a:ea typeface="Cambria Math" panose="02040503050406030204" pitchFamily="18" charset="0"/>
              </a:rPr>
              <a:t>X</a:t>
            </a:r>
            <a:r>
              <a:rPr lang="en-US" dirty="0"/>
              <a:t> </a:t>
            </a:r>
            <a:r>
              <a:rPr lang="ru-RU" dirty="0"/>
              <a:t>- простой статистический ряд (простая статистическая совокупность)</a:t>
            </a:r>
          </a:p>
          <a:p>
            <a:r>
              <a:rPr lang="ru-RU" dirty="0"/>
              <a:t>Статистическая функция распределения </a:t>
            </a:r>
            <a:r>
              <a:rPr lang="en-US" dirty="0"/>
              <a:t>X</a:t>
            </a:r>
            <a:r>
              <a:rPr lang="ru-RU" dirty="0"/>
              <a:t>: </a:t>
            </a:r>
          </a:p>
          <a:p>
            <a:pPr marL="0" indent="0" algn="ctr">
              <a:buNone/>
            </a:pPr>
            <a:r>
              <a:rPr lang="en-US" i="1" dirty="0">
                <a:latin typeface="Cambria Math" panose="02040503050406030204" pitchFamily="18" charset="0"/>
                <a:ea typeface="Cambria Math" panose="02040503050406030204" pitchFamily="18" charset="0"/>
              </a:rPr>
              <a:t>F </a:t>
            </a:r>
            <a:r>
              <a:rPr lang="en-US" baseline="30000" dirty="0">
                <a:latin typeface="Cambria Math" panose="02040503050406030204" pitchFamily="18" charset="0"/>
                <a:ea typeface="Cambria Math" panose="02040503050406030204" pitchFamily="18" charset="0"/>
              </a:rPr>
              <a:t>*</a:t>
            </a:r>
            <a:r>
              <a:rPr lang="en-US" dirty="0">
                <a:latin typeface="Cambria Math" panose="02040503050406030204" pitchFamily="18" charset="0"/>
                <a:ea typeface="Cambria Math" panose="02040503050406030204" pitchFamily="18" charset="0"/>
              </a:rPr>
              <a:t>(</a:t>
            </a:r>
            <a:r>
              <a:rPr lang="en-US" i="1" dirty="0">
                <a:latin typeface="Cambria Math" panose="02040503050406030204" pitchFamily="18" charset="0"/>
                <a:ea typeface="Cambria Math" panose="02040503050406030204" pitchFamily="18" charset="0"/>
              </a:rPr>
              <a:t>x</a:t>
            </a:r>
            <a:r>
              <a:rPr lang="en-US" dirty="0">
                <a:latin typeface="Cambria Math" panose="02040503050406030204" pitchFamily="18" charset="0"/>
                <a:ea typeface="Cambria Math" panose="02040503050406030204" pitchFamily="18" charset="0"/>
              </a:rPr>
              <a:t>) = </a:t>
            </a:r>
            <a:r>
              <a:rPr lang="en-US" i="1" dirty="0">
                <a:latin typeface="Cambria Math" panose="02040503050406030204" pitchFamily="18" charset="0"/>
                <a:ea typeface="Cambria Math" panose="02040503050406030204" pitchFamily="18" charset="0"/>
              </a:rPr>
              <a:t>P </a:t>
            </a:r>
            <a:r>
              <a:rPr lang="en-US" baseline="30000" dirty="0">
                <a:latin typeface="Cambria Math" panose="02040503050406030204" pitchFamily="18" charset="0"/>
                <a:ea typeface="Cambria Math" panose="02040503050406030204" pitchFamily="18" charset="0"/>
              </a:rPr>
              <a:t>*</a:t>
            </a:r>
            <a:r>
              <a:rPr lang="en-US" dirty="0">
                <a:latin typeface="Cambria Math" panose="02040503050406030204" pitchFamily="18" charset="0"/>
                <a:ea typeface="Cambria Math" panose="02040503050406030204" pitchFamily="18" charset="0"/>
              </a:rPr>
              <a:t>(</a:t>
            </a:r>
            <a:r>
              <a:rPr lang="en-US" i="1" dirty="0">
                <a:latin typeface="Cambria Math" panose="02040503050406030204" pitchFamily="18" charset="0"/>
                <a:ea typeface="Cambria Math" panose="02040503050406030204" pitchFamily="18" charset="0"/>
              </a:rPr>
              <a:t>X</a:t>
            </a:r>
            <a:r>
              <a:rPr lang="en-US" dirty="0">
                <a:latin typeface="Cambria Math" panose="02040503050406030204" pitchFamily="18" charset="0"/>
                <a:ea typeface="Cambria Math" panose="02040503050406030204" pitchFamily="18" charset="0"/>
              </a:rPr>
              <a:t>&lt;</a:t>
            </a:r>
            <a:r>
              <a:rPr lang="en-US" i="1" dirty="0">
                <a:latin typeface="Cambria Math" panose="02040503050406030204" pitchFamily="18" charset="0"/>
                <a:ea typeface="Cambria Math" panose="02040503050406030204" pitchFamily="18" charset="0"/>
              </a:rPr>
              <a:t>x</a:t>
            </a:r>
            <a:r>
              <a:rPr lang="en-US" dirty="0">
                <a:latin typeface="Cambria Math" panose="02040503050406030204" pitchFamily="18" charset="0"/>
                <a:ea typeface="Cambria Math" panose="02040503050406030204" pitchFamily="18" charset="0"/>
              </a:rPr>
              <a:t>)</a:t>
            </a:r>
          </a:p>
          <a:p>
            <a:pPr marL="0" indent="0">
              <a:buNone/>
            </a:pPr>
            <a:endParaRPr lang="en-US" dirty="0"/>
          </a:p>
        </p:txBody>
      </p:sp>
    </p:spTree>
    <p:extLst>
      <p:ext uri="{BB962C8B-B14F-4D97-AF65-F5344CB8AC3E}">
        <p14:creationId xmlns:p14="http://schemas.microsoft.com/office/powerpoint/2010/main" val="1273391697"/>
      </p:ext>
    </p:extLst>
  </p:cSld>
  <p:clrMapOvr>
    <a:masterClrMapping/>
  </p:clrMapOvr>
</p:sld>
</file>

<file path=ppt/theme/theme1.xml><?xml version="1.0" encoding="utf-8"?>
<a:theme xmlns:a="http://schemas.openxmlformats.org/drawingml/2006/main" name="Тема Office">
  <a:themeElements>
    <a:clrScheme name="Тема 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Тема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Тема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2058</TotalTime>
  <Words>1103</Words>
  <Application>Microsoft Macintosh PowerPoint</Application>
  <PresentationFormat>Экран (4:3)</PresentationFormat>
  <Paragraphs>145</Paragraphs>
  <Slides>31</Slides>
  <Notes>17</Notes>
  <HiddenSlides>0</HiddenSlides>
  <MMClips>0</MMClips>
  <ScaleCrop>false</ScaleCrop>
  <HeadingPairs>
    <vt:vector size="6" baseType="variant">
      <vt:variant>
        <vt:lpstr>Использованные шрифты</vt:lpstr>
      </vt:variant>
      <vt:variant>
        <vt:i4>5</vt:i4>
      </vt:variant>
      <vt:variant>
        <vt:lpstr>Тема</vt:lpstr>
      </vt:variant>
      <vt:variant>
        <vt:i4>1</vt:i4>
      </vt:variant>
      <vt:variant>
        <vt:lpstr>Заголовки слайдов</vt:lpstr>
      </vt:variant>
      <vt:variant>
        <vt:i4>31</vt:i4>
      </vt:variant>
    </vt:vector>
  </HeadingPairs>
  <TitlesOfParts>
    <vt:vector size="37" baseType="lpstr">
      <vt:lpstr>Arial</vt:lpstr>
      <vt:lpstr>Calibri</vt:lpstr>
      <vt:lpstr>Calibri Light</vt:lpstr>
      <vt:lpstr>Cambria Math</vt:lpstr>
      <vt:lpstr>Consolas</vt:lpstr>
      <vt:lpstr>Тема Office</vt:lpstr>
      <vt:lpstr>Математика для Data Science</vt:lpstr>
      <vt:lpstr>Вероятность</vt:lpstr>
      <vt:lpstr>Вероятность против статистики</vt:lpstr>
      <vt:lpstr>Сложные события и независимость</vt:lpstr>
      <vt:lpstr>Условная вероятность</vt:lpstr>
      <vt:lpstr>Теорема Байеса</vt:lpstr>
      <vt:lpstr>Доказательство теоремы Байеса</vt:lpstr>
      <vt:lpstr>Типичные задачи статистики</vt:lpstr>
      <vt:lpstr>Простая статистическая совокупность</vt:lpstr>
      <vt:lpstr>Визуализация распределений</vt:lpstr>
      <vt:lpstr>Насколько взрывным является этот рост на самом деле?</vt:lpstr>
      <vt:lpstr>Тренировка</vt:lpstr>
      <vt:lpstr>Гистограмма</vt:lpstr>
      <vt:lpstr>Тренировка</vt:lpstr>
      <vt:lpstr>Построение статистической функции распределения</vt:lpstr>
      <vt:lpstr>Описательная статистика</vt:lpstr>
      <vt:lpstr>Мера центральности: среднее значение</vt:lpstr>
      <vt:lpstr>Другие меры центральности</vt:lpstr>
      <vt:lpstr>Какая мера лучше всего?</vt:lpstr>
      <vt:lpstr>Показатель отклонения: стандартное отклонение</vt:lpstr>
      <vt:lpstr>Интерпретация дисперсии (фондовый рынок)</vt:lpstr>
      <vt:lpstr>Интерпретация дисперсии (много моделей)</vt:lpstr>
      <vt:lpstr>Методы уменьшения дисперсии</vt:lpstr>
      <vt:lpstr>Распределение срока службы картриджей принтера</vt:lpstr>
      <vt:lpstr>Центральность в графе</vt:lpstr>
      <vt:lpstr>Центральность по близости</vt:lpstr>
      <vt:lpstr>Центральность по посредничеству</vt:lpstr>
      <vt:lpstr>Центральность по посредничеству</vt:lpstr>
      <vt:lpstr>Центральность по собственному значению</vt:lpstr>
      <vt:lpstr>Центральность по собственному значению</vt:lpstr>
      <vt:lpstr>Задача</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subject/>
  <dc:creator/>
  <cp:keywords/>
  <dc:description/>
  <cp:lastModifiedBy>Microsoft Office User</cp:lastModifiedBy>
  <cp:revision>104</cp:revision>
  <dcterms:created xsi:type="dcterms:W3CDTF">2020-08-04T19:25:01Z</dcterms:created>
  <dcterms:modified xsi:type="dcterms:W3CDTF">2023-09-13T19:55:58Z</dcterms:modified>
  <cp:category/>
</cp:coreProperties>
</file>